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71"/>
  </p:notesMasterIdLst>
  <p:sldIdLst>
    <p:sldId id="283" r:id="rId3"/>
    <p:sldId id="282" r:id="rId4"/>
    <p:sldId id="284" r:id="rId5"/>
    <p:sldId id="285" r:id="rId6"/>
    <p:sldId id="286" r:id="rId7"/>
    <p:sldId id="287" r:id="rId8"/>
    <p:sldId id="257" r:id="rId9"/>
    <p:sldId id="288" r:id="rId10"/>
    <p:sldId id="259" r:id="rId11"/>
    <p:sldId id="265" r:id="rId12"/>
    <p:sldId id="290" r:id="rId13"/>
    <p:sldId id="291" r:id="rId14"/>
    <p:sldId id="292" r:id="rId15"/>
    <p:sldId id="289" r:id="rId16"/>
    <p:sldId id="293" r:id="rId17"/>
    <p:sldId id="294" r:id="rId18"/>
    <p:sldId id="295" r:id="rId19"/>
    <p:sldId id="278" r:id="rId20"/>
    <p:sldId id="296" r:id="rId21"/>
    <p:sldId id="279" r:id="rId22"/>
    <p:sldId id="280" r:id="rId23"/>
    <p:sldId id="281" r:id="rId24"/>
    <p:sldId id="263" r:id="rId25"/>
    <p:sldId id="297" r:id="rId26"/>
    <p:sldId id="262" r:id="rId27"/>
    <p:sldId id="305" r:id="rId28"/>
    <p:sldId id="321" r:id="rId29"/>
    <p:sldId id="322" r:id="rId30"/>
    <p:sldId id="323" r:id="rId31"/>
    <p:sldId id="266" r:id="rId32"/>
    <p:sldId id="324" r:id="rId33"/>
    <p:sldId id="264" r:id="rId34"/>
    <p:sldId id="272" r:id="rId35"/>
    <p:sldId id="314" r:id="rId36"/>
    <p:sldId id="315" r:id="rId37"/>
    <p:sldId id="316" r:id="rId38"/>
    <p:sldId id="308" r:id="rId39"/>
    <p:sldId id="309" r:id="rId40"/>
    <p:sldId id="310" r:id="rId41"/>
    <p:sldId id="311" r:id="rId42"/>
    <p:sldId id="312" r:id="rId43"/>
    <p:sldId id="313" r:id="rId44"/>
    <p:sldId id="317" r:id="rId45"/>
    <p:sldId id="318" r:id="rId46"/>
    <p:sldId id="319" r:id="rId47"/>
    <p:sldId id="320" r:id="rId48"/>
    <p:sldId id="271" r:id="rId49"/>
    <p:sldId id="325" r:id="rId50"/>
    <p:sldId id="326" r:id="rId51"/>
    <p:sldId id="327" r:id="rId52"/>
    <p:sldId id="270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268" r:id="rId61"/>
    <p:sldId id="328" r:id="rId62"/>
    <p:sldId id="329" r:id="rId63"/>
    <p:sldId id="330" r:id="rId64"/>
    <p:sldId id="331" r:id="rId65"/>
    <p:sldId id="332" r:id="rId66"/>
    <p:sldId id="267" r:id="rId67"/>
    <p:sldId id="306" r:id="rId68"/>
    <p:sldId id="307" r:id="rId69"/>
    <p:sldId id="333" r:id="rId70"/>
  </p:sldIdLst>
  <p:sldSz cx="9144000" cy="5143500" type="screen16x9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66"/>
    <a:srgbClr val="800000"/>
    <a:srgbClr val="FF33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120" y="-1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4CF2E-3FE6-0247-9D93-B3860EED3E60}" type="datetimeFigureOut">
              <a:rPr lang="en-US" smtClean="0"/>
              <a:t>4/16/14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43396-AD59-E84D-8778-AD35B600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0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3396-AD59-E84D-8778-AD35B6002D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6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3396-AD59-E84D-8778-AD35B6002D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6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3396-AD59-E84D-8778-AD35B6002D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6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3396-AD59-E84D-8778-AD35B6002D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6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i="1" dirty="0" smtClean="0">
                <a:cs typeface="+mn-cs"/>
              </a:rPr>
              <a:t>RVR60</a:t>
            </a:r>
            <a:r>
              <a:rPr lang="es-PE" sz="1200" dirty="0" smtClean="0">
                <a:cs typeface="+mn-cs"/>
              </a:rPr>
              <a:t>: Mas nosotros tenemos la mente de Cristo.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i="1" dirty="0" smtClean="0">
                <a:cs typeface="+mn-cs"/>
              </a:rPr>
              <a:t>LBLA95</a:t>
            </a:r>
            <a:r>
              <a:rPr lang="es-PE" sz="1200" dirty="0" smtClean="0">
                <a:cs typeface="+mn-cs"/>
              </a:rPr>
              <a:t>:  </a:t>
            </a:r>
            <a:r>
              <a:rPr lang="es-ES" sz="1200" dirty="0" smtClean="0">
                <a:solidFill>
                  <a:srgbClr val="000000"/>
                </a:solidFill>
                <a:cs typeface="+mn-cs"/>
              </a:rPr>
              <a:t>Mas nosotros tenemos la mente de Cristo.</a:t>
            </a:r>
            <a:endParaRPr lang="es-PE" sz="1200" dirty="0" smtClean="0">
              <a:solidFill>
                <a:srgbClr val="000000"/>
              </a:solidFill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i="1" dirty="0" smtClean="0">
                <a:cs typeface="+mn-cs"/>
              </a:rPr>
              <a:t>NVI</a:t>
            </a:r>
            <a:r>
              <a:rPr lang="es-PE" sz="1200" dirty="0" smtClean="0">
                <a:cs typeface="+mn-cs"/>
              </a:rPr>
              <a:t>:  Nosotros, por nuestra parte, tenemos la mente de Cristo.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3396-AD59-E84D-8778-AD35B6002D5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9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i="1" dirty="0" smtClean="0">
                <a:cs typeface="+mn-cs"/>
              </a:rPr>
              <a:t>RVR60</a:t>
            </a:r>
            <a:r>
              <a:rPr lang="es-PE" sz="1200" dirty="0" smtClean="0">
                <a:cs typeface="+mn-cs"/>
              </a:rPr>
              <a:t>: Mas nosotros tenemos la mente de Cristo.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i="1" dirty="0" smtClean="0">
                <a:cs typeface="+mn-cs"/>
              </a:rPr>
              <a:t>LBLA95</a:t>
            </a:r>
            <a:r>
              <a:rPr lang="es-PE" sz="1200" dirty="0" smtClean="0">
                <a:cs typeface="+mn-cs"/>
              </a:rPr>
              <a:t>:  </a:t>
            </a:r>
            <a:r>
              <a:rPr lang="es-ES" sz="1200" dirty="0" smtClean="0">
                <a:solidFill>
                  <a:srgbClr val="000000"/>
                </a:solidFill>
                <a:cs typeface="+mn-cs"/>
              </a:rPr>
              <a:t>Mas nosotros tenemos la mente de Cristo.</a:t>
            </a:r>
            <a:endParaRPr lang="es-PE" sz="1200" dirty="0" smtClean="0">
              <a:solidFill>
                <a:srgbClr val="000000"/>
              </a:solidFill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i="1" dirty="0" smtClean="0">
                <a:cs typeface="+mn-cs"/>
              </a:rPr>
              <a:t>NVI</a:t>
            </a:r>
            <a:r>
              <a:rPr lang="es-PE" sz="1200" dirty="0" smtClean="0">
                <a:cs typeface="+mn-cs"/>
              </a:rPr>
              <a:t>:  Nosotros, por nuestra parte, tenemos la mente de Cristo.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3396-AD59-E84D-8778-AD35B6002D5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9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i="1" dirty="0" smtClean="0">
                <a:cs typeface="+mn-cs"/>
              </a:rPr>
              <a:t>RVR60</a:t>
            </a:r>
            <a:r>
              <a:rPr lang="es-PE" sz="1200" dirty="0" smtClean="0">
                <a:cs typeface="+mn-cs"/>
              </a:rPr>
              <a:t>: Mas nosotros tenemos la mente de Cristo.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i="1" dirty="0" smtClean="0">
                <a:cs typeface="+mn-cs"/>
              </a:rPr>
              <a:t>LBLA95</a:t>
            </a:r>
            <a:r>
              <a:rPr lang="es-PE" sz="1200" dirty="0" smtClean="0">
                <a:cs typeface="+mn-cs"/>
              </a:rPr>
              <a:t>:  </a:t>
            </a:r>
            <a:r>
              <a:rPr lang="es-ES" sz="1200" dirty="0" smtClean="0">
                <a:solidFill>
                  <a:srgbClr val="000000"/>
                </a:solidFill>
                <a:cs typeface="+mn-cs"/>
              </a:rPr>
              <a:t>Mas nosotros tenemos la mente de Cristo.</a:t>
            </a:r>
            <a:endParaRPr lang="es-PE" sz="1200" dirty="0" smtClean="0">
              <a:solidFill>
                <a:srgbClr val="000000"/>
              </a:solidFill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i="1" dirty="0" smtClean="0">
                <a:cs typeface="+mn-cs"/>
              </a:rPr>
              <a:t>NVI</a:t>
            </a:r>
            <a:r>
              <a:rPr lang="es-PE" sz="1200" dirty="0" smtClean="0">
                <a:cs typeface="+mn-cs"/>
              </a:rPr>
              <a:t>:  Nosotros, por nuestra parte, tenemos la mente de Cristo.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3396-AD59-E84D-8778-AD35B6002D5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97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i="1" dirty="0" smtClean="0">
                <a:cs typeface="+mn-cs"/>
              </a:rPr>
              <a:t>RVR60</a:t>
            </a:r>
            <a:r>
              <a:rPr lang="es-PE" sz="1200" dirty="0" smtClean="0">
                <a:cs typeface="+mn-cs"/>
              </a:rPr>
              <a:t>: Mas nosotros tenemos la mente de Cristo.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i="1" dirty="0" smtClean="0">
                <a:cs typeface="+mn-cs"/>
              </a:rPr>
              <a:t>LBLA95</a:t>
            </a:r>
            <a:r>
              <a:rPr lang="es-PE" sz="1200" dirty="0" smtClean="0">
                <a:cs typeface="+mn-cs"/>
              </a:rPr>
              <a:t>:  </a:t>
            </a:r>
            <a:r>
              <a:rPr lang="es-ES" sz="1200" dirty="0" smtClean="0">
                <a:solidFill>
                  <a:srgbClr val="000000"/>
                </a:solidFill>
                <a:cs typeface="+mn-cs"/>
              </a:rPr>
              <a:t>Mas nosotros tenemos la mente de Cristo.</a:t>
            </a:r>
            <a:endParaRPr lang="es-PE" sz="1200" dirty="0" smtClean="0">
              <a:solidFill>
                <a:srgbClr val="000000"/>
              </a:solidFill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i="1" dirty="0" smtClean="0">
                <a:cs typeface="+mn-cs"/>
              </a:rPr>
              <a:t>NVI</a:t>
            </a:r>
            <a:r>
              <a:rPr lang="es-PE" sz="1200" dirty="0" smtClean="0">
                <a:cs typeface="+mn-cs"/>
              </a:rPr>
              <a:t>:  Nosotros, por nuestra parte, tenemos la mente de Cristo.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3396-AD59-E84D-8778-AD35B6002D5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9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A450-AAFC-1849-984A-B17C004C2BF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453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63C8E-8323-304B-8D30-25EFC2C613D2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9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CD3E5-CEB9-7E40-B26A-64EF7B1A269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94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FCCF7-0336-DA40-B7C7-9F93BD41E87E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4414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82AB-EDE7-734D-8471-A9CA3DFEA7DA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0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8FCD3-18CF-F944-9AE0-FFEE5B41379C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4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209AC-C747-B944-8044-5F4FFEBEB849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63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27E11-0DAC-364D-A373-E67DEF9976B8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61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DEAF-D35F-E34D-863E-BDB483595ED8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71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B6C1-E702-284D-8150-0F15DB901050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8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87C4-D577-AC49-BE17-696F385B56E9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1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3B3F9-06A6-DA4B-B092-44F2BE3FF67C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2333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AC145-5438-C242-9ECB-9832145CCEF5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96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5C999-2624-2746-A8C7-0013560519B2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30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20007-BB75-DF4A-B0C0-5713593E6352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73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BA20-4E69-2049-8E6C-3C192998FF44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0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53254-6E0A-5340-9867-5738CA98FDC4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6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C6CD6-8B07-CD49-9D81-0BB60081805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476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734FB-D24E-EA40-948E-3C6B806C5FC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247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E7A7-2CDB-F44A-89F1-75DEBF44116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096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57F7A-B2AB-CC4E-B14D-50BA364586A2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517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1029-5331-E748-848C-0470AEC360CC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87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4C24-35F1-B042-A1BE-FD29B1F836E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555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DBB04-6C67-1944-8DAD-5D9813C387DC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898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27DE6228-9955-C84F-B48F-EB89B587A8A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464E023-FFA2-5947-B91D-D678A7472AF4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145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Pronombres personales y el imperfecto </a:t>
            </a: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activo</a:t>
            </a:r>
            <a:endParaRPr lang="es-PE" sz="6600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5124" y="209550"/>
            <a:ext cx="68937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</a:t>
            </a: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Lección </a:t>
            </a: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7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7760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1000" y="361950"/>
            <a:ext cx="845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4200" dirty="0" err="1">
                <a:latin typeface="GentiumAlt"/>
                <a:cs typeface="GentiumAlt"/>
              </a:rPr>
              <a:t>Jn</a:t>
            </a:r>
            <a:r>
              <a:rPr lang="es-ES" sz="4200" dirty="0">
                <a:latin typeface="GentiumAlt"/>
                <a:cs typeface="GentiumAlt"/>
              </a:rPr>
              <a:t>. 6:69 </a:t>
            </a:r>
            <a:r>
              <a:rPr lang="el-GR" sz="4200" dirty="0">
                <a:latin typeface="GentiumAlt"/>
                <a:cs typeface="GentiumAlt"/>
              </a:rPr>
              <a:t>καὶ </a:t>
            </a:r>
            <a:r>
              <a:rPr lang="el-GR" sz="4200" dirty="0">
                <a:solidFill>
                  <a:srgbClr val="FF0000"/>
                </a:solidFill>
                <a:latin typeface="GentiumAlt"/>
                <a:cs typeface="GentiumAlt"/>
              </a:rPr>
              <a:t>ἡμεῖς</a:t>
            </a:r>
            <a:r>
              <a:rPr lang="el-GR" sz="4200" dirty="0">
                <a:latin typeface="GentiumAlt"/>
                <a:cs typeface="GentiumAlt"/>
              </a:rPr>
              <a:t> πεπιστεύκαμεν καὶ ἐγνώκαμεν ὅτι </a:t>
            </a:r>
            <a:r>
              <a:rPr lang="el-GR" sz="4200" dirty="0">
                <a:solidFill>
                  <a:srgbClr val="FF0000"/>
                </a:solidFill>
                <a:latin typeface="GentiumAlt"/>
                <a:cs typeface="GentiumAlt"/>
              </a:rPr>
              <a:t>σὺ</a:t>
            </a:r>
            <a:r>
              <a:rPr lang="el-GR" sz="4200" dirty="0">
                <a:latin typeface="GentiumAlt"/>
                <a:cs typeface="GentiumAlt"/>
              </a:rPr>
              <a:t> εἶ ὁ ἅγιος τοῦ θεοῦ</a:t>
            </a:r>
            <a:r>
              <a:rPr lang="el-GR" sz="4200" dirty="0" smtClean="0">
                <a:latin typeface="GentiumAlt"/>
                <a:cs typeface="GentiumAlt"/>
              </a:rPr>
              <a:t>.</a:t>
            </a:r>
            <a:endParaRPr lang="el-GR" sz="4200" dirty="0">
              <a:latin typeface="GentiumAlt"/>
              <a:cs typeface="GentiumA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1000" y="361950"/>
            <a:ext cx="845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4200" dirty="0" err="1">
                <a:latin typeface="GentiumAlt"/>
                <a:cs typeface="GentiumAlt"/>
              </a:rPr>
              <a:t>Jn</a:t>
            </a:r>
            <a:r>
              <a:rPr lang="es-ES" sz="4200" dirty="0">
                <a:latin typeface="GentiumAlt"/>
                <a:cs typeface="GentiumAlt"/>
              </a:rPr>
              <a:t>. 6:69 </a:t>
            </a:r>
            <a:r>
              <a:rPr lang="el-GR" sz="4200" dirty="0">
                <a:latin typeface="GentiumAlt"/>
                <a:cs typeface="GentiumAlt"/>
              </a:rPr>
              <a:t>καὶ </a:t>
            </a:r>
            <a:r>
              <a:rPr lang="el-GR" sz="4200" dirty="0">
                <a:solidFill>
                  <a:srgbClr val="FF0000"/>
                </a:solidFill>
                <a:latin typeface="GentiumAlt"/>
                <a:cs typeface="GentiumAlt"/>
              </a:rPr>
              <a:t>ἡμεῖς</a:t>
            </a:r>
            <a:r>
              <a:rPr lang="el-GR" sz="4200" dirty="0">
                <a:latin typeface="GentiumAlt"/>
                <a:cs typeface="GentiumAlt"/>
              </a:rPr>
              <a:t> πεπιστεύκαμεν καὶ ἐγνώκαμεν ὅτι </a:t>
            </a:r>
            <a:r>
              <a:rPr lang="el-GR" sz="4200" dirty="0">
                <a:solidFill>
                  <a:srgbClr val="FF0000"/>
                </a:solidFill>
                <a:latin typeface="GentiumAlt"/>
                <a:cs typeface="GentiumAlt"/>
              </a:rPr>
              <a:t>σὺ</a:t>
            </a:r>
            <a:r>
              <a:rPr lang="el-GR" sz="4200" dirty="0">
                <a:latin typeface="GentiumAlt"/>
                <a:cs typeface="GentiumAlt"/>
              </a:rPr>
              <a:t> εἶ ὁ ἅγιος τοῦ θεοῦ</a:t>
            </a:r>
            <a:r>
              <a:rPr lang="el-GR" sz="4200" dirty="0" smtClean="0">
                <a:latin typeface="GentiumAlt"/>
                <a:cs typeface="GentiumAlt"/>
              </a:rPr>
              <a:t>.</a:t>
            </a:r>
            <a:endParaRPr lang="el-GR" sz="4200" dirty="0">
              <a:latin typeface="GentiumAlt"/>
              <a:cs typeface="GentiumAlt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1733550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cs typeface="+mn-cs"/>
              </a:rPr>
              <a:t>“y </a:t>
            </a:r>
            <a:r>
              <a:rPr lang="es-ES" sz="2800" dirty="0">
                <a:solidFill>
                  <a:srgbClr val="FF0000"/>
                </a:solidFill>
                <a:cs typeface="+mn-cs"/>
              </a:rPr>
              <a:t>nosotros </a:t>
            </a:r>
            <a:r>
              <a:rPr lang="es-ES" sz="2800" dirty="0">
                <a:cs typeface="+mn-cs"/>
              </a:rPr>
              <a:t>hemos creído y hemos conocido que </a:t>
            </a:r>
            <a:r>
              <a:rPr lang="es-ES" sz="2800" dirty="0" smtClean="0">
                <a:solidFill>
                  <a:srgbClr val="FF0000"/>
                </a:solidFill>
                <a:cs typeface="+mn-cs"/>
              </a:rPr>
              <a:t>tú </a:t>
            </a:r>
            <a:r>
              <a:rPr lang="es-ES" sz="2800" dirty="0" smtClean="0">
                <a:cs typeface="+mn-cs"/>
              </a:rPr>
              <a:t>eres </a:t>
            </a:r>
            <a:r>
              <a:rPr lang="es-ES" sz="2800" dirty="0">
                <a:cs typeface="+mn-cs"/>
              </a:rPr>
              <a:t>el santo de Dios”.</a:t>
            </a:r>
            <a:endParaRPr lang="es-PE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87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1000" y="361950"/>
            <a:ext cx="845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4200" dirty="0" err="1">
                <a:latin typeface="GentiumAlt"/>
                <a:cs typeface="GentiumAlt"/>
              </a:rPr>
              <a:t>Jn</a:t>
            </a:r>
            <a:r>
              <a:rPr lang="es-ES" sz="4200" dirty="0">
                <a:latin typeface="GentiumAlt"/>
                <a:cs typeface="GentiumAlt"/>
              </a:rPr>
              <a:t>. 6:69 </a:t>
            </a:r>
            <a:r>
              <a:rPr lang="el-GR" sz="4200" dirty="0">
                <a:latin typeface="GentiumAlt"/>
                <a:cs typeface="GentiumAlt"/>
              </a:rPr>
              <a:t>καὶ </a:t>
            </a:r>
            <a:r>
              <a:rPr lang="el-GR" sz="4200" dirty="0">
                <a:solidFill>
                  <a:srgbClr val="FF0000"/>
                </a:solidFill>
                <a:latin typeface="GentiumAlt"/>
                <a:cs typeface="GentiumAlt"/>
              </a:rPr>
              <a:t>ἡμεῖς</a:t>
            </a:r>
            <a:r>
              <a:rPr lang="el-GR" sz="4200" dirty="0">
                <a:latin typeface="GentiumAlt"/>
                <a:cs typeface="GentiumAlt"/>
              </a:rPr>
              <a:t> πεπιστεύκαμεν καὶ ἐγνώκαμεν ὅτι </a:t>
            </a:r>
            <a:r>
              <a:rPr lang="el-GR" sz="4200" dirty="0">
                <a:solidFill>
                  <a:srgbClr val="FF0000"/>
                </a:solidFill>
                <a:latin typeface="GentiumAlt"/>
                <a:cs typeface="GentiumAlt"/>
              </a:rPr>
              <a:t>σὺ</a:t>
            </a:r>
            <a:r>
              <a:rPr lang="el-GR" sz="4200" dirty="0">
                <a:latin typeface="GentiumAlt"/>
                <a:cs typeface="GentiumAlt"/>
              </a:rPr>
              <a:t> εἶ ὁ ἅγιος τοῦ θεοῦ</a:t>
            </a:r>
            <a:r>
              <a:rPr lang="el-GR" sz="4200" dirty="0" smtClean="0">
                <a:latin typeface="GentiumAlt"/>
                <a:cs typeface="GentiumAlt"/>
              </a:rPr>
              <a:t>.</a:t>
            </a:r>
            <a:endParaRPr lang="el-GR" sz="4200" dirty="0">
              <a:latin typeface="GentiumAlt"/>
              <a:cs typeface="GentiumAlt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1733550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cs typeface="+mn-cs"/>
              </a:rPr>
              <a:t>“y </a:t>
            </a:r>
            <a:r>
              <a:rPr lang="es-ES" sz="2800" dirty="0">
                <a:solidFill>
                  <a:srgbClr val="FF0000"/>
                </a:solidFill>
                <a:cs typeface="+mn-cs"/>
              </a:rPr>
              <a:t>nosotros </a:t>
            </a:r>
            <a:r>
              <a:rPr lang="es-ES" sz="2800" dirty="0">
                <a:cs typeface="+mn-cs"/>
              </a:rPr>
              <a:t>hemos creído y hemos conocido que </a:t>
            </a:r>
            <a:r>
              <a:rPr lang="es-ES" sz="2800" dirty="0" smtClean="0">
                <a:solidFill>
                  <a:srgbClr val="FF0000"/>
                </a:solidFill>
                <a:cs typeface="+mn-cs"/>
              </a:rPr>
              <a:t>tú </a:t>
            </a:r>
            <a:r>
              <a:rPr lang="es-ES" sz="2800" dirty="0" smtClean="0">
                <a:cs typeface="+mn-cs"/>
              </a:rPr>
              <a:t>eres </a:t>
            </a:r>
            <a:r>
              <a:rPr lang="es-ES" sz="2800" dirty="0">
                <a:cs typeface="+mn-cs"/>
              </a:rPr>
              <a:t>el santo de Dios”.</a:t>
            </a:r>
            <a:endParaRPr lang="es-PE" sz="2800" dirty="0">
              <a:cs typeface="+mn-cs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3257550"/>
            <a:ext cx="8153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200" dirty="0" smtClean="0">
                <a:solidFill>
                  <a:srgbClr val="FF0000"/>
                </a:solidFill>
                <a:latin typeface="GentiumAlt"/>
                <a:cs typeface="GentiumAlt"/>
              </a:rPr>
              <a:t>ὑμεῖς</a:t>
            </a:r>
            <a:r>
              <a:rPr lang="el-GR" sz="4200" dirty="0" smtClean="0">
                <a:latin typeface="GentiumAlt"/>
                <a:cs typeface="GentiumAlt"/>
              </a:rPr>
              <a:t> ἐστε τά τέκνα τοῦ θεοῦ</a:t>
            </a:r>
            <a:endParaRPr lang="es-PE" sz="4200" dirty="0">
              <a:latin typeface="GentiumAlt"/>
              <a:cs typeface="GentiumAlt"/>
            </a:endParaRPr>
          </a:p>
        </p:txBody>
      </p:sp>
    </p:spTree>
    <p:extLst>
      <p:ext uri="{BB962C8B-B14F-4D97-AF65-F5344CB8AC3E}">
        <p14:creationId xmlns:p14="http://schemas.microsoft.com/office/powerpoint/2010/main" val="18023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1000" y="361950"/>
            <a:ext cx="845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4200" dirty="0" err="1">
                <a:latin typeface="GentiumAlt"/>
                <a:cs typeface="GentiumAlt"/>
              </a:rPr>
              <a:t>Jn</a:t>
            </a:r>
            <a:r>
              <a:rPr lang="es-ES" sz="4200" dirty="0">
                <a:latin typeface="GentiumAlt"/>
                <a:cs typeface="GentiumAlt"/>
              </a:rPr>
              <a:t>. 6:69 </a:t>
            </a:r>
            <a:r>
              <a:rPr lang="el-GR" sz="4200" dirty="0">
                <a:latin typeface="GentiumAlt"/>
                <a:cs typeface="GentiumAlt"/>
              </a:rPr>
              <a:t>καὶ </a:t>
            </a:r>
            <a:r>
              <a:rPr lang="el-GR" sz="4200" dirty="0">
                <a:solidFill>
                  <a:srgbClr val="FF0000"/>
                </a:solidFill>
                <a:latin typeface="GentiumAlt"/>
                <a:cs typeface="GentiumAlt"/>
              </a:rPr>
              <a:t>ἡμεῖς</a:t>
            </a:r>
            <a:r>
              <a:rPr lang="el-GR" sz="4200" dirty="0">
                <a:latin typeface="GentiumAlt"/>
                <a:cs typeface="GentiumAlt"/>
              </a:rPr>
              <a:t> πεπιστεύκαμεν καὶ ἐγνώκαμεν ὅτι </a:t>
            </a:r>
            <a:r>
              <a:rPr lang="el-GR" sz="4200" dirty="0">
                <a:solidFill>
                  <a:srgbClr val="FF0000"/>
                </a:solidFill>
                <a:latin typeface="GentiumAlt"/>
                <a:cs typeface="GentiumAlt"/>
              </a:rPr>
              <a:t>σὺ</a:t>
            </a:r>
            <a:r>
              <a:rPr lang="el-GR" sz="4200" dirty="0">
                <a:latin typeface="GentiumAlt"/>
                <a:cs typeface="GentiumAlt"/>
              </a:rPr>
              <a:t> εἶ ὁ ἅγιος τοῦ θεοῦ</a:t>
            </a:r>
            <a:r>
              <a:rPr lang="el-GR" sz="4200" dirty="0" smtClean="0">
                <a:latin typeface="GentiumAlt"/>
                <a:cs typeface="GentiumAlt"/>
              </a:rPr>
              <a:t>.</a:t>
            </a:r>
            <a:endParaRPr lang="el-GR" sz="4200" dirty="0">
              <a:latin typeface="GentiumAlt"/>
              <a:cs typeface="GentiumAlt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1733550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cs typeface="+mn-cs"/>
              </a:rPr>
              <a:t>“y </a:t>
            </a:r>
            <a:r>
              <a:rPr lang="es-ES" sz="2800" dirty="0">
                <a:solidFill>
                  <a:srgbClr val="FF0000"/>
                </a:solidFill>
                <a:cs typeface="+mn-cs"/>
              </a:rPr>
              <a:t>nosotros </a:t>
            </a:r>
            <a:r>
              <a:rPr lang="es-ES" sz="2800" dirty="0">
                <a:cs typeface="+mn-cs"/>
              </a:rPr>
              <a:t>hemos creído y hemos conocido que </a:t>
            </a:r>
            <a:r>
              <a:rPr lang="es-ES" sz="2800" dirty="0" smtClean="0">
                <a:solidFill>
                  <a:srgbClr val="FF0000"/>
                </a:solidFill>
                <a:cs typeface="+mn-cs"/>
              </a:rPr>
              <a:t>tú </a:t>
            </a:r>
            <a:r>
              <a:rPr lang="es-ES" sz="2800" dirty="0" smtClean="0">
                <a:cs typeface="+mn-cs"/>
              </a:rPr>
              <a:t>eres </a:t>
            </a:r>
            <a:r>
              <a:rPr lang="es-ES" sz="2800" dirty="0">
                <a:cs typeface="+mn-cs"/>
              </a:rPr>
              <a:t>el santo de Dios”.</a:t>
            </a:r>
            <a:endParaRPr lang="es-PE" sz="2800" dirty="0">
              <a:cs typeface="+mn-cs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3257550"/>
            <a:ext cx="8153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200" dirty="0" smtClean="0">
                <a:solidFill>
                  <a:srgbClr val="FF0000"/>
                </a:solidFill>
                <a:latin typeface="GentiumAlt"/>
                <a:cs typeface="GentiumAlt"/>
              </a:rPr>
              <a:t>ὑμεῖς</a:t>
            </a:r>
            <a:r>
              <a:rPr lang="el-GR" sz="4200" dirty="0" smtClean="0">
                <a:latin typeface="GentiumAlt"/>
                <a:cs typeface="GentiumAlt"/>
              </a:rPr>
              <a:t> ἐστε τά τέκνα τοῦ θεοῦ</a:t>
            </a:r>
            <a:endParaRPr lang="es-PE" sz="4200" dirty="0">
              <a:latin typeface="GentiumAlt"/>
              <a:cs typeface="GentiumAlt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1000" y="402842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dirty="0">
                <a:cs typeface="+mn-cs"/>
              </a:rPr>
              <a:t>“</a:t>
            </a:r>
            <a:r>
              <a:rPr lang="es-ES" sz="2800" dirty="0">
                <a:solidFill>
                  <a:srgbClr val="FF0000"/>
                </a:solidFill>
                <a:cs typeface="+mn-cs"/>
              </a:rPr>
              <a:t>ustedes</a:t>
            </a:r>
            <a:r>
              <a:rPr lang="es-ES" sz="2800" dirty="0">
                <a:cs typeface="+mn-cs"/>
              </a:rPr>
              <a:t> son los hijos de Dios”</a:t>
            </a:r>
            <a:endParaRPr lang="es-P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5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285750"/>
            <a:ext cx="8153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200" dirty="0" smtClean="0">
                <a:solidFill>
                  <a:srgbClr val="FF0000"/>
                </a:solidFill>
                <a:latin typeface="GentiumAlt"/>
                <a:cs typeface="GentiumAlt"/>
              </a:rPr>
              <a:t>ἡμεῖς</a:t>
            </a:r>
            <a:r>
              <a:rPr lang="el-GR" sz="4200" dirty="0" smtClean="0">
                <a:latin typeface="GentiumAlt"/>
                <a:cs typeface="GentiumAlt"/>
              </a:rPr>
              <a:t> ἐγινώσκομεν τόν κύριον</a:t>
            </a:r>
          </a:p>
        </p:txBody>
      </p:sp>
    </p:spTree>
    <p:extLst>
      <p:ext uri="{BB962C8B-B14F-4D97-AF65-F5344CB8AC3E}">
        <p14:creationId xmlns:p14="http://schemas.microsoft.com/office/powerpoint/2010/main" val="68024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285750"/>
            <a:ext cx="8153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200" dirty="0" smtClean="0">
                <a:solidFill>
                  <a:srgbClr val="FF0000"/>
                </a:solidFill>
                <a:latin typeface="GentiumAlt"/>
                <a:cs typeface="GentiumAlt"/>
              </a:rPr>
              <a:t>ἡμεῖς</a:t>
            </a:r>
            <a:r>
              <a:rPr lang="el-GR" sz="4200" dirty="0" smtClean="0">
                <a:latin typeface="GentiumAlt"/>
                <a:cs typeface="GentiumAlt"/>
              </a:rPr>
              <a:t> ἐγινώσκομεν τόν κύριον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1123950"/>
            <a:ext cx="8153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3200" dirty="0">
                <a:cs typeface="+mn-cs"/>
              </a:rPr>
              <a:t>“</a:t>
            </a:r>
            <a:r>
              <a:rPr lang="es-MX" sz="3200" dirty="0">
                <a:solidFill>
                  <a:srgbClr val="FF0000"/>
                </a:solidFill>
                <a:cs typeface="+mn-cs"/>
              </a:rPr>
              <a:t>nosotros </a:t>
            </a:r>
            <a:r>
              <a:rPr lang="es-MX" sz="3200" dirty="0">
                <a:cs typeface="+mn-cs"/>
              </a:rPr>
              <a:t>conocíamos al Señor”</a:t>
            </a:r>
            <a:endParaRPr lang="es-PE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2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285750"/>
            <a:ext cx="8153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200" dirty="0" smtClean="0">
                <a:solidFill>
                  <a:srgbClr val="FF0000"/>
                </a:solidFill>
                <a:latin typeface="GentiumAlt"/>
                <a:cs typeface="GentiumAlt"/>
              </a:rPr>
              <a:t>ἡμεῖς</a:t>
            </a:r>
            <a:r>
              <a:rPr lang="el-GR" sz="4200" dirty="0" smtClean="0">
                <a:latin typeface="GentiumAlt"/>
                <a:cs typeface="GentiumAlt"/>
              </a:rPr>
              <a:t> ἐγινώσκομεν τόν κύριον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1123950"/>
            <a:ext cx="8153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3200" dirty="0">
                <a:cs typeface="+mn-cs"/>
              </a:rPr>
              <a:t>“</a:t>
            </a:r>
            <a:r>
              <a:rPr lang="es-MX" sz="3200" dirty="0">
                <a:solidFill>
                  <a:srgbClr val="FF0000"/>
                </a:solidFill>
                <a:cs typeface="+mn-cs"/>
              </a:rPr>
              <a:t>nosotros </a:t>
            </a:r>
            <a:r>
              <a:rPr lang="es-MX" sz="3200" dirty="0">
                <a:cs typeface="+mn-cs"/>
              </a:rPr>
              <a:t>conocíamos al Señor”</a:t>
            </a:r>
            <a:endParaRPr lang="es-PE" sz="3200" dirty="0">
              <a:cs typeface="+mn-cs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57200" y="2495550"/>
            <a:ext cx="8305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200" dirty="0" smtClean="0">
                <a:latin typeface="GentiumAlt"/>
                <a:cs typeface="GentiumAlt"/>
              </a:rPr>
              <a:t>ὁ λόγος </a:t>
            </a:r>
            <a:r>
              <a:rPr lang="el-GR" sz="4200" dirty="0" smtClean="0">
                <a:solidFill>
                  <a:srgbClr val="FF0000"/>
                </a:solidFill>
                <a:latin typeface="GentiumAlt"/>
                <a:cs typeface="GentiumAlt"/>
              </a:rPr>
              <a:t>ἐμοῦ</a:t>
            </a:r>
            <a:r>
              <a:rPr lang="el-GR" sz="4200" dirty="0" smtClean="0">
                <a:latin typeface="GentiumAlt"/>
                <a:cs typeface="GentiumAlt"/>
              </a:rPr>
              <a:t> ἐστιν λόγος </a:t>
            </a:r>
            <a:r>
              <a:rPr lang="el-GR" sz="4200" dirty="0" smtClean="0">
                <a:solidFill>
                  <a:srgbClr val="FF0000"/>
                </a:solidFill>
                <a:latin typeface="GentiumAlt"/>
                <a:cs typeface="GentiumAlt"/>
              </a:rPr>
              <a:t>αὐτοῦ</a:t>
            </a:r>
            <a:endParaRPr lang="es-PE" sz="4200" dirty="0">
              <a:solidFill>
                <a:srgbClr val="FF0000"/>
              </a:solidFill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385968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285750"/>
            <a:ext cx="8153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200" dirty="0" smtClean="0">
                <a:solidFill>
                  <a:srgbClr val="FF0000"/>
                </a:solidFill>
                <a:latin typeface="GentiumAlt"/>
                <a:cs typeface="GentiumAlt"/>
              </a:rPr>
              <a:t>ἡμεῖς</a:t>
            </a:r>
            <a:r>
              <a:rPr lang="el-GR" sz="4200" dirty="0" smtClean="0">
                <a:latin typeface="GentiumAlt"/>
                <a:cs typeface="GentiumAlt"/>
              </a:rPr>
              <a:t> ἐγινώσκομεν τόν κύριον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1123950"/>
            <a:ext cx="8153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3200" dirty="0">
                <a:cs typeface="+mn-cs"/>
              </a:rPr>
              <a:t>“</a:t>
            </a:r>
            <a:r>
              <a:rPr lang="es-MX" sz="3200" dirty="0">
                <a:solidFill>
                  <a:srgbClr val="FF0000"/>
                </a:solidFill>
                <a:cs typeface="+mn-cs"/>
              </a:rPr>
              <a:t>nosotros </a:t>
            </a:r>
            <a:r>
              <a:rPr lang="es-MX" sz="3200" dirty="0">
                <a:cs typeface="+mn-cs"/>
              </a:rPr>
              <a:t>conocíamos al Señor”</a:t>
            </a:r>
            <a:endParaRPr lang="es-PE" sz="3200" dirty="0">
              <a:cs typeface="+mn-cs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57200" y="2495550"/>
            <a:ext cx="8305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200" dirty="0" smtClean="0">
                <a:latin typeface="GentiumAlt"/>
                <a:cs typeface="GentiumAlt"/>
              </a:rPr>
              <a:t>ὁ λόγος </a:t>
            </a:r>
            <a:r>
              <a:rPr lang="el-GR" sz="4200" dirty="0" smtClean="0">
                <a:solidFill>
                  <a:srgbClr val="FF0000"/>
                </a:solidFill>
                <a:latin typeface="GentiumAlt"/>
                <a:cs typeface="GentiumAlt"/>
              </a:rPr>
              <a:t>ἐμοῦ</a:t>
            </a:r>
            <a:r>
              <a:rPr lang="el-GR" sz="4200" dirty="0" smtClean="0">
                <a:latin typeface="GentiumAlt"/>
                <a:cs typeface="GentiumAlt"/>
              </a:rPr>
              <a:t> ἐστιν λόγος </a:t>
            </a:r>
            <a:r>
              <a:rPr lang="el-GR" sz="4200" dirty="0" smtClean="0">
                <a:solidFill>
                  <a:srgbClr val="FF0000"/>
                </a:solidFill>
                <a:latin typeface="GentiumAlt"/>
                <a:cs typeface="GentiumAlt"/>
              </a:rPr>
              <a:t>αὐτοῦ</a:t>
            </a:r>
            <a:endParaRPr lang="es-PE" sz="4200" dirty="0">
              <a:solidFill>
                <a:srgbClr val="FF0000"/>
              </a:solidFill>
              <a:latin typeface="Bwgrkn"/>
              <a:cs typeface="Bwgrkn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04800" y="3409950"/>
            <a:ext cx="8382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dirty="0">
                <a:cs typeface="+mn-cs"/>
              </a:rPr>
              <a:t>“</a:t>
            </a:r>
            <a:r>
              <a:rPr lang="es-ES" sz="3200" dirty="0">
                <a:solidFill>
                  <a:srgbClr val="FF0000"/>
                </a:solidFill>
                <a:cs typeface="+mn-cs"/>
              </a:rPr>
              <a:t>mí</a:t>
            </a:r>
            <a:r>
              <a:rPr lang="es-ES" sz="3200" dirty="0">
                <a:cs typeface="+mn-cs"/>
              </a:rPr>
              <a:t> palabra es </a:t>
            </a:r>
            <a:r>
              <a:rPr lang="es-ES" sz="3200" dirty="0">
                <a:solidFill>
                  <a:srgbClr val="FF0000"/>
                </a:solidFill>
                <a:cs typeface="+mn-cs"/>
              </a:rPr>
              <a:t>su</a:t>
            </a:r>
            <a:r>
              <a:rPr lang="es-ES" sz="3200" dirty="0">
                <a:cs typeface="+mn-cs"/>
              </a:rPr>
              <a:t> palabra”</a:t>
            </a:r>
            <a:endParaRPr lang="es-PE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72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27649246"/>
              </p:ext>
            </p:extLst>
          </p:nvPr>
        </p:nvGraphicFramePr>
        <p:xfrm>
          <a:off x="457200" y="342901"/>
          <a:ext cx="8229600" cy="1526381"/>
        </p:xfrm>
        <a:graphic>
          <a:graphicData uri="http://schemas.openxmlformats.org/drawingml/2006/table">
            <a:tbl>
              <a:tblPr/>
              <a:tblGrid>
                <a:gridCol w="3581400"/>
                <a:gridCol w="4648200"/>
              </a:tblGrid>
              <a:tr h="497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modo indicativo: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 el modo del que se vale el hablante para expresar contenidos o hechos reales u objetivos vistos por él como seguros.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57200" y="4572001"/>
            <a:ext cx="8229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500" i="1">
                <a:cs typeface="+mn-cs"/>
              </a:rPr>
              <a:t>Gramática didáctica del español</a:t>
            </a:r>
            <a:r>
              <a:rPr lang="en-US" sz="2500">
                <a:cs typeface="+mn-cs"/>
              </a:rPr>
              <a:t>, pp. 142, 148.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559550" y="1"/>
            <a:ext cx="264077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 b="1" i="1">
                <a:solidFill>
                  <a:srgbClr val="003300"/>
                </a:solidFill>
                <a:cs typeface="+mn-cs"/>
              </a:rPr>
              <a:t>en espa</a:t>
            </a:r>
            <a:r>
              <a:rPr lang="es-PE" sz="3500" b="1" i="1">
                <a:solidFill>
                  <a:srgbClr val="003300"/>
                </a:solidFill>
                <a:cs typeface="+mn-cs"/>
              </a:rPr>
              <a:t>ñol</a:t>
            </a:r>
            <a:endParaRPr lang="en-US" sz="3500" b="1" i="1">
              <a:solidFill>
                <a:srgbClr val="0033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04307980"/>
              </p:ext>
            </p:extLst>
          </p:nvPr>
        </p:nvGraphicFramePr>
        <p:xfrm>
          <a:off x="457200" y="342901"/>
          <a:ext cx="8229600" cy="1526381"/>
        </p:xfrm>
        <a:graphic>
          <a:graphicData uri="http://schemas.openxmlformats.org/drawingml/2006/table">
            <a:tbl>
              <a:tblPr/>
              <a:tblGrid>
                <a:gridCol w="3581400"/>
                <a:gridCol w="4648200"/>
              </a:tblGrid>
              <a:tr h="497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modo indicativo: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 el modo del que se vale el hablante para expresar contenidos o hechos reales u objetivos vistos por él como seguros.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57200" y="4572001"/>
            <a:ext cx="8229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500" i="1">
                <a:cs typeface="+mn-cs"/>
              </a:rPr>
              <a:t>Gramática didáctica del español</a:t>
            </a:r>
            <a:r>
              <a:rPr lang="en-US" sz="2500">
                <a:cs typeface="+mn-cs"/>
              </a:rPr>
              <a:t>, pp. 142, 148.</a:t>
            </a:r>
          </a:p>
        </p:txBody>
      </p:sp>
      <p:graphicFrame>
        <p:nvGraphicFramePr>
          <p:cNvPr id="29712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79143"/>
              </p:ext>
            </p:extLst>
          </p:nvPr>
        </p:nvGraphicFramePr>
        <p:xfrm>
          <a:off x="914400" y="1863329"/>
          <a:ext cx="7696200" cy="1206229"/>
        </p:xfrm>
        <a:graphic>
          <a:graphicData uri="http://schemas.openxmlformats.org/drawingml/2006/table">
            <a:tbl>
              <a:tblPr/>
              <a:tblGrid>
                <a:gridCol w="4572000"/>
                <a:gridCol w="3124200"/>
              </a:tblGrid>
              <a:tr h="497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presente de indicativo: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Este tiempo sitúa los hechos en el momento en que se encuentra el hablante, en su ahora.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559550" y="1"/>
            <a:ext cx="264077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 b="1" i="1">
                <a:solidFill>
                  <a:srgbClr val="003300"/>
                </a:solidFill>
                <a:cs typeface="+mn-cs"/>
              </a:rPr>
              <a:t>en espa</a:t>
            </a:r>
            <a:r>
              <a:rPr lang="es-PE" sz="3500" b="1" i="1">
                <a:solidFill>
                  <a:srgbClr val="003300"/>
                </a:solidFill>
                <a:cs typeface="+mn-cs"/>
              </a:rPr>
              <a:t>ñol</a:t>
            </a:r>
            <a:endParaRPr lang="en-US" sz="3500" b="1" i="1">
              <a:solidFill>
                <a:srgbClr val="0033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4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25" name="Group 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06848356"/>
              </p:ext>
            </p:extLst>
          </p:nvPr>
        </p:nvGraphicFramePr>
        <p:xfrm>
          <a:off x="457200" y="342900"/>
          <a:ext cx="8229600" cy="1590676"/>
        </p:xfrm>
        <a:graphic>
          <a:graphicData uri="http://schemas.openxmlformats.org/drawingml/2006/table">
            <a:tbl>
              <a:tblPr/>
              <a:tblGrid>
                <a:gridCol w="2362200"/>
                <a:gridCol w="5867400"/>
              </a:tblGrid>
              <a:tr h="49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Pronombres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9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 pronombre se usa en lugar de un sustantivo. Los pronombres del español son: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yo, tú, él, ella, nosotros, nos, me, se, le, lo, la, etc.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6559550" y="1"/>
            <a:ext cx="264077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 b="1" i="1">
                <a:solidFill>
                  <a:srgbClr val="003300"/>
                </a:solidFill>
                <a:cs typeface="+mn-cs"/>
              </a:rPr>
              <a:t>en espa</a:t>
            </a:r>
            <a:r>
              <a:rPr lang="es-PE" sz="3500" b="1" i="1">
                <a:solidFill>
                  <a:srgbClr val="003300"/>
                </a:solidFill>
                <a:cs typeface="+mn-cs"/>
              </a:rPr>
              <a:t>ñol</a:t>
            </a:r>
            <a:endParaRPr lang="en-US" sz="3500" b="1" i="1">
              <a:solidFill>
                <a:srgbClr val="0033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8" name="Group 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20182810"/>
              </p:ext>
            </p:extLst>
          </p:nvPr>
        </p:nvGraphicFramePr>
        <p:xfrm>
          <a:off x="457200" y="342901"/>
          <a:ext cx="3581400" cy="497681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497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modo indicativo: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57200" y="4343401"/>
            <a:ext cx="8229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s-PE" sz="2800" baseline="30000">
                <a:cs typeface="+mn-cs"/>
              </a:rPr>
              <a:t>1</a:t>
            </a:r>
            <a:r>
              <a:rPr lang="en-US" sz="2500" i="1">
                <a:cs typeface="+mn-cs"/>
              </a:rPr>
              <a:t>Gramática didáctica del español</a:t>
            </a:r>
            <a:r>
              <a:rPr lang="en-US" sz="2500">
                <a:cs typeface="+mn-cs"/>
              </a:rPr>
              <a:t>.</a:t>
            </a:r>
          </a:p>
        </p:txBody>
      </p:sp>
      <p:graphicFrame>
        <p:nvGraphicFramePr>
          <p:cNvPr id="3078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69176"/>
              </p:ext>
            </p:extLst>
          </p:nvPr>
        </p:nvGraphicFramePr>
        <p:xfrm>
          <a:off x="914400" y="840581"/>
          <a:ext cx="7696200" cy="2486393"/>
        </p:xfrm>
        <a:graphic>
          <a:graphicData uri="http://schemas.openxmlformats.org/drawingml/2006/table">
            <a:tbl>
              <a:tblPr/>
              <a:tblGrid>
                <a:gridCol w="6400800"/>
                <a:gridCol w="1295400"/>
              </a:tblGrid>
              <a:tr h="497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</a:t>
                      </a:r>
                      <a:r>
                        <a:rPr kumimoji="0" lang="es-PE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pretérito imperfecto (copretérito)</a:t>
                      </a: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880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Esta forma verbal expresa hechos o acciones que ocurren en un tiempo anterior a aquel en que se encuentra el hablante, si bien son vistos en su transcurrir y no en su terminación. Cuando empleamos esta forma verbal, no nos interesa el final de la acción.</a:t>
                      </a:r>
                      <a:r>
                        <a:rPr kumimoji="0" lang="es-PE" sz="2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2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82" name="Rectangle 62"/>
          <p:cNvSpPr>
            <a:spLocks noChangeArrowheads="1"/>
          </p:cNvSpPr>
          <p:nvPr/>
        </p:nvSpPr>
        <p:spPr bwMode="auto">
          <a:xfrm>
            <a:off x="381000" y="3486151"/>
            <a:ext cx="8382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3000" dirty="0">
                <a:cs typeface="+mn-cs"/>
              </a:rPr>
              <a:t>En esta casa </a:t>
            </a:r>
            <a:r>
              <a:rPr lang="es-PE" sz="3000" b="1" i="1" dirty="0">
                <a:solidFill>
                  <a:srgbClr val="FF0000"/>
                </a:solidFill>
                <a:cs typeface="+mn-cs"/>
              </a:rPr>
              <a:t>vivían</a:t>
            </a:r>
            <a:r>
              <a:rPr lang="es-PE" sz="3000" dirty="0">
                <a:solidFill>
                  <a:srgbClr val="FF0000"/>
                </a:solidFill>
                <a:cs typeface="+mn-cs"/>
              </a:rPr>
              <a:t> </a:t>
            </a:r>
            <a:r>
              <a:rPr lang="es-PE" sz="3000" dirty="0">
                <a:cs typeface="+mn-cs"/>
              </a:rPr>
              <a:t>unos amigos míos.</a:t>
            </a:r>
          </a:p>
        </p:txBody>
      </p: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6559550" y="1"/>
            <a:ext cx="264077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 b="1" i="1">
                <a:solidFill>
                  <a:srgbClr val="003300"/>
                </a:solidFill>
                <a:cs typeface="+mn-cs"/>
              </a:rPr>
              <a:t>en espa</a:t>
            </a:r>
            <a:r>
              <a:rPr lang="es-PE" sz="3500" b="1" i="1">
                <a:solidFill>
                  <a:srgbClr val="003300"/>
                </a:solidFill>
                <a:cs typeface="+mn-cs"/>
              </a:rPr>
              <a:t>ñol</a:t>
            </a:r>
            <a:endParaRPr lang="en-US" sz="3500" b="1" i="1">
              <a:solidFill>
                <a:srgbClr val="0033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82999508"/>
              </p:ext>
            </p:extLst>
          </p:nvPr>
        </p:nvGraphicFramePr>
        <p:xfrm>
          <a:off x="457200" y="342901"/>
          <a:ext cx="3581400" cy="497681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497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modo indicativo: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52400" y="4476750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PE" sz="2400" baseline="30000" dirty="0">
                <a:cs typeface="+mn-cs"/>
              </a:rPr>
              <a:t>1</a:t>
            </a:r>
            <a:r>
              <a:rPr lang="en-US" sz="2400" i="1" dirty="0" err="1">
                <a:cs typeface="+mn-cs"/>
              </a:rPr>
              <a:t>Gramática</a:t>
            </a:r>
            <a:r>
              <a:rPr lang="en-US" sz="2400" i="1" dirty="0">
                <a:cs typeface="+mn-cs"/>
              </a:rPr>
              <a:t> </a:t>
            </a:r>
            <a:r>
              <a:rPr lang="en-US" sz="2400" i="1" dirty="0" err="1">
                <a:cs typeface="+mn-cs"/>
              </a:rPr>
              <a:t>didáctica</a:t>
            </a:r>
            <a:r>
              <a:rPr lang="en-US" sz="2400" i="1" dirty="0">
                <a:cs typeface="+mn-cs"/>
              </a:rPr>
              <a:t> del </a:t>
            </a:r>
            <a:r>
              <a:rPr lang="en-US" sz="2400" i="1" dirty="0" err="1">
                <a:cs typeface="+mn-cs"/>
              </a:rPr>
              <a:t>español</a:t>
            </a:r>
            <a:r>
              <a:rPr lang="en-US" sz="2400" dirty="0" smtClean="0">
                <a:cs typeface="+mn-cs"/>
              </a:rPr>
              <a:t>.</a:t>
            </a:r>
            <a:r>
              <a:rPr lang="el-GR" sz="2400" dirty="0" smtClean="0">
                <a:cs typeface="+mn-cs"/>
              </a:rPr>
              <a:t> </a:t>
            </a:r>
            <a:r>
              <a:rPr lang="es-PE" sz="2400" baseline="30000" dirty="0" smtClean="0">
                <a:cs typeface="+mn-cs"/>
              </a:rPr>
              <a:t>2</a:t>
            </a:r>
            <a:r>
              <a:rPr lang="es-PE" sz="2400" i="1" dirty="0" smtClean="0">
                <a:cs typeface="+mn-cs"/>
              </a:rPr>
              <a:t>Gramática</a:t>
            </a:r>
            <a:r>
              <a:rPr lang="es-PE" sz="2400" i="1" dirty="0">
                <a:cs typeface="+mn-cs"/>
              </a:rPr>
              <a:t>: lengua española.</a:t>
            </a:r>
            <a:endParaRPr lang="en-US" sz="2400" i="1" dirty="0">
              <a:cs typeface="+mn-cs"/>
            </a:endParaRPr>
          </a:p>
        </p:txBody>
      </p:sp>
      <p:graphicFrame>
        <p:nvGraphicFramePr>
          <p:cNvPr id="31753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610365"/>
              </p:ext>
            </p:extLst>
          </p:nvPr>
        </p:nvGraphicFramePr>
        <p:xfrm>
          <a:off x="914400" y="840582"/>
          <a:ext cx="7696200" cy="1526381"/>
        </p:xfrm>
        <a:graphic>
          <a:graphicData uri="http://schemas.openxmlformats.org/drawingml/2006/table">
            <a:tbl>
              <a:tblPr/>
              <a:tblGrid>
                <a:gridCol w="6400800"/>
                <a:gridCol w="1295400"/>
              </a:tblGrid>
              <a:tr h="497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</a:t>
                      </a:r>
                      <a:r>
                        <a:rPr kumimoji="0" lang="es-PE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pretérito imperfecto (copretérito)</a:t>
                      </a: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Esta forma verbal expresa hechos o acciones que ocurren en un tiempo anterior a aquel en que se encuentra el hablante.</a:t>
                      </a:r>
                      <a:r>
                        <a:rPr kumimoji="0" lang="es-PE" sz="2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2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766" name="Group 22"/>
          <p:cNvGraphicFramePr>
            <a:graphicFrameLocks noGrp="1"/>
          </p:cNvGraphicFramePr>
          <p:nvPr/>
        </p:nvGraphicFramePr>
        <p:xfrm>
          <a:off x="914400" y="2368154"/>
          <a:ext cx="7696200" cy="1348978"/>
        </p:xfrm>
        <a:graphic>
          <a:graphicData uri="http://schemas.openxmlformats.org/drawingml/2006/table">
            <a:tbl>
              <a:tblPr/>
              <a:tblGrid>
                <a:gridCol w="7696200"/>
              </a:tblGrid>
              <a:tr h="134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copretérito se refiere a una acción simultánea a otra, realizada en el pasado; también se emplea para acciones que transcurren habitualmente en el pasado.</a:t>
                      </a:r>
                      <a:r>
                        <a:rPr kumimoji="0" lang="es-PE" sz="2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2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381000" y="3790950"/>
            <a:ext cx="8382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3000" dirty="0">
                <a:cs typeface="+mn-cs"/>
              </a:rPr>
              <a:t>Cuando </a:t>
            </a:r>
            <a:r>
              <a:rPr lang="es-PE" sz="3000" b="1" i="1" dirty="0">
                <a:solidFill>
                  <a:srgbClr val="FF0000"/>
                </a:solidFill>
                <a:cs typeface="+mn-cs"/>
              </a:rPr>
              <a:t>vivía</a:t>
            </a:r>
            <a:r>
              <a:rPr lang="es-PE" sz="3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s-PE" sz="3000" dirty="0">
                <a:cs typeface="+mn-cs"/>
              </a:rPr>
              <a:t>en California, Kevin </a:t>
            </a:r>
            <a:r>
              <a:rPr lang="es-PE" sz="3000" b="1" i="1" dirty="0">
                <a:solidFill>
                  <a:srgbClr val="FF0000"/>
                </a:solidFill>
                <a:cs typeface="+mn-cs"/>
              </a:rPr>
              <a:t>corría </a:t>
            </a:r>
            <a:r>
              <a:rPr lang="es-PE" sz="3000" dirty="0">
                <a:cs typeface="+mn-cs"/>
              </a:rPr>
              <a:t>tabla.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6559550" y="1"/>
            <a:ext cx="264077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 b="1" i="1">
                <a:solidFill>
                  <a:srgbClr val="003300"/>
                </a:solidFill>
                <a:cs typeface="+mn-cs"/>
              </a:rPr>
              <a:t>en espa</a:t>
            </a:r>
            <a:r>
              <a:rPr lang="es-PE" sz="3500" b="1" i="1">
                <a:solidFill>
                  <a:srgbClr val="003300"/>
                </a:solidFill>
                <a:cs typeface="+mn-cs"/>
              </a:rPr>
              <a:t>ñol</a:t>
            </a:r>
            <a:endParaRPr lang="en-US" sz="3500" b="1" i="1">
              <a:solidFill>
                <a:srgbClr val="0033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1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71661"/>
              </p:ext>
            </p:extLst>
          </p:nvPr>
        </p:nvGraphicFramePr>
        <p:xfrm>
          <a:off x="914400" y="840581"/>
          <a:ext cx="7696200" cy="1206229"/>
        </p:xfrm>
        <a:graphic>
          <a:graphicData uri="http://schemas.openxmlformats.org/drawingml/2006/table">
            <a:tbl>
              <a:tblPr/>
              <a:tblGrid>
                <a:gridCol w="6400800"/>
                <a:gridCol w="1295400"/>
              </a:tblGrid>
              <a:tr h="497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</a:t>
                      </a:r>
                      <a:r>
                        <a:rPr kumimoji="0" lang="es-PE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imperfecto</a:t>
                      </a: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 acción es vista en su desarrollo en un pasado (como un proceso o costumbre).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559550" y="1"/>
            <a:ext cx="231619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 b="1" i="1">
                <a:solidFill>
                  <a:srgbClr val="003300"/>
                </a:solidFill>
                <a:cs typeface="+mn-cs"/>
              </a:rPr>
              <a:t>en griego</a:t>
            </a:r>
          </a:p>
        </p:txBody>
      </p:sp>
      <p:graphicFrame>
        <p:nvGraphicFramePr>
          <p:cNvPr id="32805" name="Group 3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17596836"/>
              </p:ext>
            </p:extLst>
          </p:nvPr>
        </p:nvGraphicFramePr>
        <p:xfrm>
          <a:off x="457200" y="342901"/>
          <a:ext cx="3581400" cy="497681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497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modo indicativo: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1323975"/>
            <a:ext cx="7924800" cy="2495550"/>
            <a:chOff x="609600" y="228600"/>
            <a:chExt cx="7924800" cy="2495550"/>
          </a:xfrm>
        </p:grpSpPr>
        <p:grpSp>
          <p:nvGrpSpPr>
            <p:cNvPr id="2" name="Group 1"/>
            <p:cNvGrpSpPr/>
            <p:nvPr/>
          </p:nvGrpSpPr>
          <p:grpSpPr>
            <a:xfrm>
              <a:off x="920750" y="857250"/>
              <a:ext cx="7302500" cy="1866900"/>
              <a:chOff x="762000" y="857250"/>
              <a:chExt cx="7302500" cy="1866900"/>
            </a:xfrm>
          </p:grpSpPr>
          <p:sp>
            <p:nvSpPr>
              <p:cNvPr id="9220" name="Text Box 4"/>
              <p:cNvSpPr txBox="1">
                <a:spLocks noChangeArrowheads="1"/>
              </p:cNvSpPr>
              <p:nvPr/>
            </p:nvSpPr>
            <p:spPr bwMode="auto">
              <a:xfrm>
                <a:off x="762000" y="857250"/>
                <a:ext cx="7302500" cy="1866900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l-GR" sz="5000" b="1" dirty="0" smtClean="0">
                    <a:solidFill>
                      <a:srgbClr val="FF0000"/>
                    </a:solidFill>
                    <a:latin typeface="Minion Pro"/>
                    <a:ea typeface="Times New Roman" charset="0"/>
                    <a:cs typeface="Minion Pro"/>
                  </a:rPr>
                  <a:t>ἔ  </a:t>
                </a:r>
                <a:r>
                  <a:rPr lang="el-GR" sz="5000" b="1" dirty="0" smtClean="0">
                    <a:latin typeface="Minion Pro"/>
                    <a:ea typeface="Times New Roman" charset="0"/>
                    <a:cs typeface="Minion Pro"/>
                  </a:rPr>
                  <a:t>λυ </a:t>
                </a:r>
                <a:r>
                  <a:rPr lang="el-GR" sz="5000" b="1" dirty="0" smtClean="0">
                    <a:solidFill>
                      <a:srgbClr val="FF0000"/>
                    </a:solidFill>
                    <a:latin typeface="Minion Pro"/>
                    <a:ea typeface="Times New Roman" charset="0"/>
                    <a:cs typeface="Minion Pro"/>
                  </a:rPr>
                  <a:t> ον</a:t>
                </a:r>
                <a:endParaRPr lang="es-PE" sz="3200" dirty="0" smtClean="0">
                  <a:latin typeface="Minion Pro"/>
                  <a:ea typeface="Times New Roman" charset="0"/>
                  <a:cs typeface="Minion Pro"/>
                </a:endParaRPr>
              </a:p>
              <a:p>
                <a:pPr algn="just">
                  <a:defRPr/>
                </a:pPr>
                <a:r>
                  <a:rPr lang="es-PE" sz="3200" dirty="0" smtClean="0">
                    <a:ea typeface="Times New Roman" charset="0"/>
                    <a:cs typeface="Arial" charset="0"/>
                  </a:rPr>
                  <a:t>	</a:t>
                </a:r>
                <a:endParaRPr lang="el-GR" sz="3200" dirty="0" smtClean="0">
                  <a:ea typeface="Times New Roman" charset="0"/>
                  <a:cs typeface="Arial" charset="0"/>
                </a:endParaRPr>
              </a:p>
              <a:p>
                <a:pPr algn="ctr">
                  <a:defRPr/>
                </a:pPr>
                <a:r>
                  <a:rPr lang="es-PE" sz="3200" dirty="0" smtClean="0">
                    <a:ea typeface="Times New Roman" charset="0"/>
                    <a:cs typeface="Arial" charset="0"/>
                  </a:rPr>
                  <a:t>aumento     </a:t>
                </a:r>
                <a:r>
                  <a:rPr lang="es-PE" sz="3200" dirty="0">
                    <a:ea typeface="Times New Roman" charset="0"/>
                    <a:cs typeface="Arial" charset="0"/>
                  </a:rPr>
                  <a:t>raíz 	desinencia</a:t>
                </a:r>
              </a:p>
            </p:txBody>
          </p:sp>
          <p:sp>
            <p:nvSpPr>
              <p:cNvPr id="9221" name="Line 5"/>
              <p:cNvSpPr>
                <a:spLocks noChangeShapeType="1"/>
              </p:cNvSpPr>
              <p:nvPr/>
            </p:nvSpPr>
            <p:spPr bwMode="auto">
              <a:xfrm flipV="1">
                <a:off x="2590800" y="1657350"/>
                <a:ext cx="7620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 flipV="1">
                <a:off x="4191000" y="1657350"/>
                <a:ext cx="0" cy="514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3" name="Line 7"/>
              <p:cNvSpPr>
                <a:spLocks noChangeShapeType="1"/>
              </p:cNvSpPr>
              <p:nvPr/>
            </p:nvSpPr>
            <p:spPr bwMode="auto">
              <a:xfrm flipH="1" flipV="1">
                <a:off x="5334000" y="1657350"/>
                <a:ext cx="990600" cy="571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609600" y="228600"/>
              <a:ext cx="7924800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PE" sz="3200" b="1" dirty="0" smtClean="0">
                  <a:cs typeface="+mn-cs"/>
                </a:rPr>
                <a:t>Imperfecto Activo Indicativo</a:t>
              </a:r>
              <a:endParaRPr lang="es-PE" sz="3200" b="1" dirty="0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071778"/>
              </p:ext>
            </p:extLst>
          </p:nvPr>
        </p:nvGraphicFramePr>
        <p:xfrm>
          <a:off x="1638300" y="508635"/>
          <a:ext cx="5867400" cy="4126230"/>
        </p:xfrm>
        <a:graphic>
          <a:graphicData uri="http://schemas.openxmlformats.org/drawingml/2006/table">
            <a:tbl>
              <a:tblPr/>
              <a:tblGrid>
                <a:gridCol w="609600"/>
                <a:gridCol w="2057400"/>
                <a:gridCol w="3200400"/>
              </a:tblGrid>
              <a:tr h="511969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3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Imperfecto Activo Indicativo</a:t>
                      </a:r>
                    </a:p>
                  </a:txBody>
                  <a:tcPr marT="34290" marB="34290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ἔ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3600" dirty="0" err="1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λυ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yo soltaba</a:t>
                      </a:r>
                      <a:endParaRPr kumimoji="0" lang="es-MX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ἔ</a:t>
                      </a:r>
                      <a:r>
                        <a:rPr lang="pt-BR" sz="3600" dirty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3600" dirty="0" err="1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λυ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ες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tú soltabas</a:t>
                      </a:r>
                      <a:endParaRPr kumimoji="0" lang="es-MX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  <a:cs typeface="Times New Roman" charset="0"/>
                        <a:sym typeface="Symbo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ἔ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3600" dirty="0" err="1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λυ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)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él, ella soltaba</a:t>
                      </a:r>
                      <a:endParaRPr kumimoji="0" lang="es-MX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3600" dirty="0" err="1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λύ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ομεν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nosotros </a:t>
                      </a: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soltábamos</a:t>
                      </a:r>
                      <a:endParaRPr kumimoji="0" lang="es-MX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3600" dirty="0" err="1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λύ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ετε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uds. soltaban</a:t>
                      </a:r>
                      <a:endParaRPr kumimoji="0" 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ἔ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3600" dirty="0" err="1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λυ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ellos, ellas soltaban</a:t>
                      </a:r>
                      <a:endParaRPr kumimoji="0" 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98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9191"/>
              </p:ext>
            </p:extLst>
          </p:nvPr>
        </p:nvGraphicFramePr>
        <p:xfrm>
          <a:off x="2247900" y="241935"/>
          <a:ext cx="4648200" cy="4659630"/>
        </p:xfrm>
        <a:graphic>
          <a:graphicData uri="http://schemas.openxmlformats.org/drawingml/2006/table">
            <a:tbl>
              <a:tblPr/>
              <a:tblGrid>
                <a:gridCol w="609600"/>
                <a:gridCol w="2209800"/>
                <a:gridCol w="1828800"/>
              </a:tblGrid>
              <a:tr h="51196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3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Activo Indicativo</a:t>
                      </a:r>
                    </a:p>
                  </a:txBody>
                  <a:tcPr marT="34290" marB="34290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el-G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ω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suelto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el-G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εις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sueltas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el-G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ει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suelta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el-G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ομεν</a:t>
                      </a: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soltamos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el-G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ετε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 smtClean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sueltan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el-G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ουσι(ν)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sueltan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075962"/>
              </p:ext>
            </p:extLst>
          </p:nvPr>
        </p:nvGraphicFramePr>
        <p:xfrm>
          <a:off x="2114550" y="553641"/>
          <a:ext cx="4914900" cy="4036219"/>
        </p:xfrm>
        <a:graphic>
          <a:graphicData uri="http://schemas.openxmlformats.org/drawingml/2006/table">
            <a:tbl>
              <a:tblPr/>
              <a:tblGrid>
                <a:gridCol w="609600"/>
                <a:gridCol w="2171700"/>
                <a:gridCol w="2133600"/>
              </a:tblGrid>
              <a:tr h="511969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</a:t>
                      </a:r>
                      <a:endParaRPr kumimoji="0" lang="es-MX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Imperfecto</a:t>
                      </a:r>
                      <a:endParaRPr lang="en-US" sz="2800" dirty="0"/>
                    </a:p>
                  </a:txBody>
                  <a:tcPr marT="34290" marB="3429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el-G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ω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ἔ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3600" dirty="0" err="1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λυ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el-G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εις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ἔ</a:t>
                      </a:r>
                      <a:r>
                        <a:rPr lang="pt-BR" sz="3600" dirty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3600" dirty="0" err="1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λυ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ες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el-G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ει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ἔ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3600" dirty="0" err="1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λυ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)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el-G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ομεν</a:t>
                      </a: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3600" dirty="0" err="1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λύ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ομεν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el-G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ετε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3600" dirty="0" err="1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λύ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ετε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l-GR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el-G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ουσι(ν)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ἔ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3600" dirty="0" err="1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λυ</a:t>
                      </a:r>
                      <a:r>
                        <a:rPr lang="pt-BR" sz="3600" dirty="0" smtClean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46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7035" y="819150"/>
            <a:ext cx="536993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1500" b="1" dirty="0" smtClean="0">
                <a:latin typeface="Minion Pro"/>
                <a:cs typeface="Minion Pro"/>
              </a:rPr>
              <a:t>ε </a:t>
            </a:r>
            <a:r>
              <a:rPr lang="es-ES_tradnl" sz="11500" b="1" dirty="0" smtClean="0">
                <a:latin typeface="Minion Pro"/>
                <a:cs typeface="Minion Pro"/>
              </a:rPr>
              <a:t>+ </a:t>
            </a:r>
            <a:r>
              <a:rPr lang="es-MX" sz="11500" b="1" dirty="0" smtClean="0">
                <a:latin typeface="Minion Pro"/>
                <a:cs typeface="Minion Pro"/>
              </a:rPr>
              <a:t>α</a:t>
            </a:r>
            <a:r>
              <a:rPr lang="es-MX" sz="11500" b="1" dirty="0">
                <a:latin typeface="Minion Pro"/>
                <a:cs typeface="Minion Pro"/>
              </a:rPr>
              <a:t> </a:t>
            </a:r>
            <a:r>
              <a:rPr lang="es-MX" sz="11500" b="1" dirty="0" smtClean="0">
                <a:latin typeface="Minion Pro"/>
                <a:cs typeface="Minion Pro"/>
              </a:rPr>
              <a:t>= </a:t>
            </a:r>
            <a:r>
              <a:rPr lang="en-US" sz="11500" b="1" dirty="0" err="1" smtClean="0">
                <a:latin typeface="Minion Pro"/>
                <a:cs typeface="Minion Pro"/>
              </a:rPr>
              <a:t>η</a:t>
            </a:r>
            <a:endParaRPr lang="en-US" sz="11500" b="1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39497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85750"/>
            <a:ext cx="5369931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1500" b="1" dirty="0" smtClean="0">
                <a:latin typeface="Minion Pro"/>
                <a:cs typeface="Minion Pro"/>
              </a:rPr>
              <a:t>ε </a:t>
            </a:r>
            <a:r>
              <a:rPr lang="es-ES_tradnl" sz="11500" b="1" dirty="0" smtClean="0">
                <a:latin typeface="Minion Pro"/>
                <a:cs typeface="Minion Pro"/>
              </a:rPr>
              <a:t>+ </a:t>
            </a:r>
            <a:r>
              <a:rPr lang="es-MX" sz="11500" b="1" dirty="0" smtClean="0">
                <a:latin typeface="Minion Pro"/>
                <a:cs typeface="Minion Pro"/>
              </a:rPr>
              <a:t>α</a:t>
            </a:r>
            <a:r>
              <a:rPr lang="es-MX" sz="11500" b="1" dirty="0">
                <a:latin typeface="Minion Pro"/>
                <a:cs typeface="Minion Pro"/>
              </a:rPr>
              <a:t> </a:t>
            </a:r>
            <a:r>
              <a:rPr lang="es-MX" sz="11500" b="1" dirty="0" smtClean="0">
                <a:latin typeface="Minion Pro"/>
                <a:cs typeface="Minion Pro"/>
              </a:rPr>
              <a:t>= </a:t>
            </a:r>
            <a:r>
              <a:rPr lang="en-US" sz="11500" b="1" dirty="0" err="1" smtClean="0">
                <a:latin typeface="Minion Pro"/>
                <a:cs typeface="Minion Pro"/>
              </a:rPr>
              <a:t>η</a:t>
            </a:r>
            <a:endParaRPr lang="el-GR" sz="11500" b="1" dirty="0" smtClean="0">
              <a:latin typeface="Minion Pro"/>
              <a:cs typeface="Minion Pro"/>
            </a:endParaRPr>
          </a:p>
          <a:p>
            <a:pPr algn="ctr"/>
            <a:r>
              <a:rPr lang="el-GR" sz="11500" b="1" dirty="0">
                <a:latin typeface="Minion Pro"/>
                <a:cs typeface="Minion Pro"/>
              </a:rPr>
              <a:t>ε </a:t>
            </a:r>
            <a:r>
              <a:rPr lang="es-ES_tradnl" sz="11500" b="1" dirty="0">
                <a:latin typeface="Minion Pro"/>
                <a:cs typeface="Minion Pro"/>
              </a:rPr>
              <a:t>+ </a:t>
            </a:r>
            <a:r>
              <a:rPr lang="el-GR" sz="11500" b="1" dirty="0" smtClean="0">
                <a:latin typeface="Minion Pro"/>
                <a:cs typeface="Minion Pro"/>
              </a:rPr>
              <a:t>ε</a:t>
            </a:r>
            <a:r>
              <a:rPr lang="es-MX" sz="11500" b="1" dirty="0" smtClean="0">
                <a:latin typeface="Minion Pro"/>
                <a:cs typeface="Minion Pro"/>
              </a:rPr>
              <a:t> </a:t>
            </a:r>
            <a:r>
              <a:rPr lang="es-MX" sz="11500" b="1" dirty="0">
                <a:latin typeface="Minion Pro"/>
                <a:cs typeface="Minion Pro"/>
              </a:rPr>
              <a:t>= </a:t>
            </a:r>
            <a:r>
              <a:rPr lang="en-US" sz="11500" b="1" dirty="0" err="1" smtClean="0">
                <a:latin typeface="Minion Pro"/>
                <a:cs typeface="Minion Pro"/>
              </a:rPr>
              <a:t>η</a:t>
            </a:r>
            <a:endParaRPr lang="el-GR" sz="11500" b="1" dirty="0">
              <a:latin typeface="Minion Pro"/>
              <a:cs typeface="Mini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9775" y="3943350"/>
            <a:ext cx="20513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latin typeface="Minion Pro"/>
                <a:cs typeface="Minion Pro"/>
              </a:rPr>
              <a:t>ἐσθίω</a:t>
            </a:r>
            <a:endParaRPr lang="en-US" sz="6000" b="1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65763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85750"/>
            <a:ext cx="5369931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1500" b="1" dirty="0" smtClean="0">
                <a:latin typeface="Minion Pro"/>
                <a:cs typeface="Minion Pro"/>
              </a:rPr>
              <a:t>ε </a:t>
            </a:r>
            <a:r>
              <a:rPr lang="es-ES_tradnl" sz="11500" b="1" dirty="0" smtClean="0">
                <a:latin typeface="Minion Pro"/>
                <a:cs typeface="Minion Pro"/>
              </a:rPr>
              <a:t>+ </a:t>
            </a:r>
            <a:r>
              <a:rPr lang="es-MX" sz="11500" b="1" dirty="0" smtClean="0">
                <a:latin typeface="Minion Pro"/>
                <a:cs typeface="Minion Pro"/>
              </a:rPr>
              <a:t>α</a:t>
            </a:r>
            <a:r>
              <a:rPr lang="es-MX" sz="11500" b="1" dirty="0">
                <a:latin typeface="Minion Pro"/>
                <a:cs typeface="Minion Pro"/>
              </a:rPr>
              <a:t> </a:t>
            </a:r>
            <a:r>
              <a:rPr lang="es-MX" sz="11500" b="1" dirty="0" smtClean="0">
                <a:latin typeface="Minion Pro"/>
                <a:cs typeface="Minion Pro"/>
              </a:rPr>
              <a:t>= </a:t>
            </a:r>
            <a:r>
              <a:rPr lang="en-US" sz="11500" b="1" dirty="0" err="1" smtClean="0">
                <a:latin typeface="Minion Pro"/>
                <a:cs typeface="Minion Pro"/>
              </a:rPr>
              <a:t>η</a:t>
            </a:r>
            <a:endParaRPr lang="el-GR" sz="11500" b="1" dirty="0" smtClean="0">
              <a:latin typeface="Minion Pro"/>
              <a:cs typeface="Minion Pro"/>
            </a:endParaRPr>
          </a:p>
          <a:p>
            <a:pPr algn="ctr"/>
            <a:r>
              <a:rPr lang="el-GR" sz="11500" b="1" dirty="0">
                <a:latin typeface="Minion Pro"/>
                <a:cs typeface="Minion Pro"/>
              </a:rPr>
              <a:t>ε </a:t>
            </a:r>
            <a:r>
              <a:rPr lang="es-ES_tradnl" sz="11500" b="1" dirty="0">
                <a:latin typeface="Minion Pro"/>
                <a:cs typeface="Minion Pro"/>
              </a:rPr>
              <a:t>+ </a:t>
            </a:r>
            <a:r>
              <a:rPr lang="el-GR" sz="11500" b="1" dirty="0" smtClean="0">
                <a:latin typeface="Minion Pro"/>
                <a:cs typeface="Minion Pro"/>
              </a:rPr>
              <a:t>ε</a:t>
            </a:r>
            <a:r>
              <a:rPr lang="es-MX" sz="11500" b="1" dirty="0" smtClean="0">
                <a:latin typeface="Minion Pro"/>
                <a:cs typeface="Minion Pro"/>
              </a:rPr>
              <a:t> </a:t>
            </a:r>
            <a:r>
              <a:rPr lang="es-MX" sz="11500" b="1" dirty="0">
                <a:latin typeface="Minion Pro"/>
                <a:cs typeface="Minion Pro"/>
              </a:rPr>
              <a:t>= </a:t>
            </a:r>
            <a:r>
              <a:rPr lang="en-US" sz="11500" b="1" dirty="0" err="1" smtClean="0">
                <a:latin typeface="Minion Pro"/>
                <a:cs typeface="Minion Pro"/>
              </a:rPr>
              <a:t>η</a:t>
            </a:r>
            <a:endParaRPr lang="el-GR" sz="11500" b="1" dirty="0">
              <a:latin typeface="Minion Pro"/>
              <a:cs typeface="Mini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9775" y="3943350"/>
            <a:ext cx="50244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Minion Pro"/>
                <a:cs typeface="Minion Pro"/>
              </a:rPr>
              <a:t>ἐσθίω</a:t>
            </a:r>
            <a:r>
              <a:rPr lang="es-ES_tradnl" sz="6000" b="1" dirty="0">
                <a:latin typeface="Minion Pro"/>
                <a:cs typeface="Minion Pro"/>
              </a:rPr>
              <a:t> </a:t>
            </a:r>
            <a:r>
              <a:rPr lang="es-ES_tradnl" sz="6000" b="1" dirty="0" smtClean="0">
                <a:latin typeface="Minion Pro"/>
                <a:cs typeface="Minion Pro"/>
              </a:rPr>
              <a:t>&gt; </a:t>
            </a:r>
            <a:r>
              <a:rPr lang="el-GR" sz="6000" b="1" dirty="0" smtClean="0">
                <a:latin typeface="Minion Pro"/>
                <a:cs typeface="Minion Pro"/>
              </a:rPr>
              <a:t>ἤσθιον</a:t>
            </a:r>
            <a:endParaRPr lang="en-US" sz="6000" b="1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36317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25" name="Group 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52093270"/>
              </p:ext>
            </p:extLst>
          </p:nvPr>
        </p:nvGraphicFramePr>
        <p:xfrm>
          <a:off x="457200" y="342900"/>
          <a:ext cx="8229600" cy="1590676"/>
        </p:xfrm>
        <a:graphic>
          <a:graphicData uri="http://schemas.openxmlformats.org/drawingml/2006/table">
            <a:tbl>
              <a:tblPr/>
              <a:tblGrid>
                <a:gridCol w="2362200"/>
                <a:gridCol w="5867400"/>
              </a:tblGrid>
              <a:tr h="49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Pronombres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9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 pronombre se usa en lugar de un sustantivo. Los pronombres del español son: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yo, tú, él, ella, nosotros, nos, me, se, le, lo, la, etc.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6559550" y="1"/>
            <a:ext cx="264077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 b="1" i="1">
                <a:solidFill>
                  <a:srgbClr val="003300"/>
                </a:solidFill>
                <a:cs typeface="+mn-cs"/>
              </a:rPr>
              <a:t>en espa</a:t>
            </a:r>
            <a:r>
              <a:rPr lang="es-PE" sz="3500" b="1" i="1">
                <a:solidFill>
                  <a:srgbClr val="003300"/>
                </a:solidFill>
                <a:cs typeface="+mn-cs"/>
              </a:rPr>
              <a:t>ñol</a:t>
            </a:r>
            <a:endParaRPr lang="en-US" sz="3500" b="1" i="1">
              <a:solidFill>
                <a:srgbClr val="003300"/>
              </a:solidFill>
              <a:cs typeface="+mn-cs"/>
            </a:endParaRP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1905000" y="226695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 smtClean="0">
                <a:cs typeface="+mn-cs"/>
              </a:rPr>
              <a:t>Juan </a:t>
            </a:r>
            <a:r>
              <a:rPr lang="es-PE" sz="2800" dirty="0">
                <a:cs typeface="+mn-cs"/>
              </a:rPr>
              <a:t>corre.</a:t>
            </a:r>
          </a:p>
        </p:txBody>
      </p:sp>
    </p:spTree>
    <p:extLst>
      <p:ext uri="{BB962C8B-B14F-4D97-AF65-F5344CB8AC3E}">
        <p14:creationId xmlns:p14="http://schemas.microsoft.com/office/powerpoint/2010/main" val="5112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14400" y="514350"/>
            <a:ext cx="70378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79450" algn="l"/>
              </a:tabLst>
              <a:defRPr/>
            </a:pPr>
            <a:r>
              <a:rPr lang="el-GR" sz="3200" dirty="0" smtClean="0">
                <a:latin typeface="Minion Pro"/>
                <a:cs typeface="Minion Pro"/>
              </a:rPr>
              <a:t>α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es-MX" sz="2800" dirty="0">
                <a:latin typeface="Minion Pro"/>
                <a:cs typeface="Minion Pro"/>
              </a:rPr>
              <a:t>se alarga en</a:t>
            </a:r>
            <a:r>
              <a:rPr lang="es-MX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η</a:t>
            </a:r>
            <a:r>
              <a:rPr lang="es-MX" sz="3200" dirty="0" smtClean="0">
                <a:latin typeface="Minion Pro"/>
                <a:cs typeface="Minion Pro"/>
              </a:rPr>
              <a:t> (</a:t>
            </a:r>
            <a:r>
              <a:rPr lang="el-GR" sz="3200" dirty="0" smtClean="0">
                <a:latin typeface="Minion Pro"/>
                <a:cs typeface="Minion Pro"/>
              </a:rPr>
              <a:t>ᾳ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es-MX" sz="2800" dirty="0">
                <a:latin typeface="Minion Pro"/>
                <a:cs typeface="Minion Pro"/>
              </a:rPr>
              <a:t>se alarga en</a:t>
            </a:r>
            <a:r>
              <a:rPr lang="es-MX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ῃ</a:t>
            </a:r>
            <a:r>
              <a:rPr lang="es-MX" sz="3200" dirty="0" smtClean="0">
                <a:latin typeface="Minion Pro"/>
                <a:cs typeface="Minion Pro"/>
              </a:rPr>
              <a:t>)</a:t>
            </a:r>
            <a:endParaRPr lang="en-US" sz="3200" dirty="0">
              <a:solidFill>
                <a:srgbClr val="FF3300"/>
              </a:solidFill>
              <a:latin typeface="Minion Pro"/>
              <a:cs typeface="Minion Pro"/>
            </a:endParaRPr>
          </a:p>
          <a:p>
            <a:pPr>
              <a:tabLst>
                <a:tab pos="679450" algn="l"/>
              </a:tabLst>
              <a:defRPr/>
            </a:pPr>
            <a:r>
              <a:rPr lang="el-GR" sz="3200" dirty="0" smtClean="0">
                <a:latin typeface="Minion Pro"/>
                <a:cs typeface="Minion Pro"/>
              </a:rPr>
              <a:t>ε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pt-BR" sz="2800" dirty="0">
                <a:latin typeface="Minion Pro"/>
                <a:cs typeface="Minion Pro"/>
              </a:rPr>
              <a:t>se alarga </a:t>
            </a:r>
            <a:r>
              <a:rPr lang="pt-BR" sz="2800" dirty="0" err="1">
                <a:latin typeface="Minion Pro"/>
                <a:cs typeface="Minion Pro"/>
              </a:rPr>
              <a:t>en</a:t>
            </a:r>
            <a:r>
              <a:rPr lang="pt-BR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η</a:t>
            </a:r>
            <a:r>
              <a:rPr lang="pt-BR" sz="3200" dirty="0" smtClean="0">
                <a:latin typeface="Minion Pro"/>
                <a:cs typeface="Minion Pro"/>
              </a:rPr>
              <a:t> </a:t>
            </a:r>
            <a:r>
              <a:rPr lang="pt-BR" sz="2800" dirty="0">
                <a:latin typeface="Minion Pro"/>
                <a:cs typeface="Minion Pro"/>
              </a:rPr>
              <a:t>salvo</a:t>
            </a:r>
            <a:r>
              <a:rPr lang="pt-BR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ἔχω</a:t>
            </a:r>
            <a:r>
              <a:rPr lang="pt-BR" sz="3200" dirty="0" smtClean="0">
                <a:latin typeface="Minion Pro"/>
                <a:cs typeface="Minion Pro"/>
              </a:rPr>
              <a:t> </a:t>
            </a:r>
            <a:r>
              <a:rPr lang="pt-BR" sz="2800" dirty="0">
                <a:latin typeface="Minion Pro"/>
                <a:cs typeface="Minion Pro"/>
              </a:rPr>
              <a:t>que se alarga a</a:t>
            </a:r>
            <a:r>
              <a:rPr lang="pt-BR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εἴχον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679450" algn="l"/>
              </a:tabLst>
              <a:defRPr/>
            </a:pPr>
            <a:r>
              <a:rPr lang="el-GR" sz="3200" dirty="0" smtClean="0">
                <a:latin typeface="Minion Pro"/>
                <a:cs typeface="Minion Pro"/>
              </a:rPr>
              <a:t>ο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es-MX" sz="2800" dirty="0">
                <a:latin typeface="Minion Pro"/>
                <a:cs typeface="Minion Pro"/>
              </a:rPr>
              <a:t>se alarga en</a:t>
            </a:r>
            <a:r>
              <a:rPr lang="es-MX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ω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679450" algn="l"/>
              </a:tabLst>
              <a:defRPr/>
            </a:pPr>
            <a:r>
              <a:rPr lang="el-GR" sz="3200" dirty="0">
                <a:latin typeface="Minion Pro"/>
                <a:cs typeface="Minion Pro"/>
              </a:rPr>
              <a:t>ι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pt-BR" sz="2800" dirty="0">
                <a:latin typeface="Minion Pro"/>
                <a:cs typeface="Minion Pro"/>
              </a:rPr>
              <a:t>se alarga </a:t>
            </a:r>
            <a:r>
              <a:rPr lang="pt-BR" sz="2800" dirty="0" err="1">
                <a:latin typeface="Minion Pro"/>
                <a:cs typeface="Minion Pro"/>
              </a:rPr>
              <a:t>en</a:t>
            </a:r>
            <a:r>
              <a:rPr lang="pt-BR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ῖ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679450" algn="l"/>
              </a:tabLst>
              <a:defRPr/>
            </a:pPr>
            <a:r>
              <a:rPr lang="el-GR" sz="3200" dirty="0" smtClean="0">
                <a:latin typeface="Minion Pro"/>
                <a:cs typeface="Minion Pro"/>
              </a:rPr>
              <a:t>υ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es-MX" sz="2800" dirty="0">
                <a:latin typeface="Minion Pro"/>
                <a:cs typeface="Minion Pro"/>
              </a:rPr>
              <a:t>se alarga en</a:t>
            </a:r>
            <a:r>
              <a:rPr lang="es-MX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ῦ</a:t>
            </a:r>
            <a:endParaRPr lang="es-MX" sz="3200" dirty="0">
              <a:latin typeface="Minion Pro"/>
              <a:cs typeface="Minion Pro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6200" y="0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cs typeface="+mn-cs"/>
              </a:rPr>
              <a:t>El </a:t>
            </a:r>
            <a:r>
              <a:rPr lang="es-PE" sz="3600" dirty="0">
                <a:cs typeface="+mn-cs"/>
              </a:rPr>
              <a:t>aumento de </a:t>
            </a:r>
            <a:r>
              <a:rPr lang="es-PE" sz="3600" dirty="0" smtClean="0">
                <a:cs typeface="+mn-cs"/>
              </a:rPr>
              <a:t>verbos que empiezan con:</a:t>
            </a:r>
            <a:endParaRPr lang="es-PE" sz="3600" dirty="0">
              <a:cs typeface="+mn-cs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 rot="16200000">
            <a:off x="-81290" y="143384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 smtClean="0">
                <a:cs typeface="+mn-cs"/>
              </a:rPr>
              <a:t>vocal</a:t>
            </a:r>
            <a:endParaRPr lang="es-PE" sz="2800" dirty="0">
              <a:cs typeface="+mn-cs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762000" y="713790"/>
            <a:ext cx="228600" cy="2286000"/>
          </a:xfrm>
          <a:prstGeom prst="leftBrac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14400" y="514350"/>
            <a:ext cx="70378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79450" algn="l"/>
              </a:tabLst>
              <a:defRPr/>
            </a:pPr>
            <a:r>
              <a:rPr lang="el-GR" sz="3200" dirty="0" smtClean="0">
                <a:latin typeface="Minion Pro"/>
                <a:cs typeface="Minion Pro"/>
              </a:rPr>
              <a:t>α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es-MX" sz="2800" dirty="0">
                <a:latin typeface="Minion Pro"/>
                <a:cs typeface="Minion Pro"/>
              </a:rPr>
              <a:t>se alarga en</a:t>
            </a:r>
            <a:r>
              <a:rPr lang="es-MX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η</a:t>
            </a:r>
            <a:r>
              <a:rPr lang="es-MX" sz="3200" dirty="0" smtClean="0">
                <a:latin typeface="Minion Pro"/>
                <a:cs typeface="Minion Pro"/>
              </a:rPr>
              <a:t> (</a:t>
            </a:r>
            <a:r>
              <a:rPr lang="el-GR" sz="3200" dirty="0" smtClean="0">
                <a:latin typeface="Minion Pro"/>
                <a:cs typeface="Minion Pro"/>
              </a:rPr>
              <a:t>ᾳ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es-MX" sz="2800" dirty="0">
                <a:latin typeface="Minion Pro"/>
                <a:cs typeface="Minion Pro"/>
              </a:rPr>
              <a:t>se alarga en</a:t>
            </a:r>
            <a:r>
              <a:rPr lang="es-MX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ῃ</a:t>
            </a:r>
            <a:r>
              <a:rPr lang="es-MX" sz="3200" dirty="0" smtClean="0">
                <a:latin typeface="Minion Pro"/>
                <a:cs typeface="Minion Pro"/>
              </a:rPr>
              <a:t>)</a:t>
            </a:r>
            <a:endParaRPr lang="en-US" sz="3200" dirty="0">
              <a:solidFill>
                <a:srgbClr val="FF3300"/>
              </a:solidFill>
              <a:latin typeface="Minion Pro"/>
              <a:cs typeface="Minion Pro"/>
            </a:endParaRPr>
          </a:p>
          <a:p>
            <a:pPr>
              <a:tabLst>
                <a:tab pos="679450" algn="l"/>
              </a:tabLst>
              <a:defRPr/>
            </a:pPr>
            <a:r>
              <a:rPr lang="el-GR" sz="3200" dirty="0" smtClean="0">
                <a:latin typeface="Minion Pro"/>
                <a:cs typeface="Minion Pro"/>
              </a:rPr>
              <a:t>ε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pt-BR" sz="2800" dirty="0">
                <a:latin typeface="Minion Pro"/>
                <a:cs typeface="Minion Pro"/>
              </a:rPr>
              <a:t>se alarga </a:t>
            </a:r>
            <a:r>
              <a:rPr lang="pt-BR" sz="2800" dirty="0" err="1">
                <a:latin typeface="Minion Pro"/>
                <a:cs typeface="Minion Pro"/>
              </a:rPr>
              <a:t>en</a:t>
            </a:r>
            <a:r>
              <a:rPr lang="pt-BR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η</a:t>
            </a:r>
            <a:r>
              <a:rPr lang="pt-BR" sz="3200" dirty="0" smtClean="0">
                <a:latin typeface="Minion Pro"/>
                <a:cs typeface="Minion Pro"/>
              </a:rPr>
              <a:t> </a:t>
            </a:r>
            <a:r>
              <a:rPr lang="pt-BR" sz="2800" dirty="0">
                <a:latin typeface="Minion Pro"/>
                <a:cs typeface="Minion Pro"/>
              </a:rPr>
              <a:t>salvo</a:t>
            </a:r>
            <a:r>
              <a:rPr lang="pt-BR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ἔχω</a:t>
            </a:r>
            <a:r>
              <a:rPr lang="pt-BR" sz="3200" dirty="0" smtClean="0">
                <a:latin typeface="Minion Pro"/>
                <a:cs typeface="Minion Pro"/>
              </a:rPr>
              <a:t> </a:t>
            </a:r>
            <a:r>
              <a:rPr lang="pt-BR" sz="2800" dirty="0">
                <a:latin typeface="Minion Pro"/>
                <a:cs typeface="Minion Pro"/>
              </a:rPr>
              <a:t>que se alarga a</a:t>
            </a:r>
            <a:r>
              <a:rPr lang="pt-BR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εἴχον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679450" algn="l"/>
              </a:tabLst>
              <a:defRPr/>
            </a:pPr>
            <a:r>
              <a:rPr lang="el-GR" sz="3200" dirty="0" smtClean="0">
                <a:latin typeface="Minion Pro"/>
                <a:cs typeface="Minion Pro"/>
              </a:rPr>
              <a:t>ο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es-MX" sz="2800" dirty="0">
                <a:latin typeface="Minion Pro"/>
                <a:cs typeface="Minion Pro"/>
              </a:rPr>
              <a:t>se alarga en</a:t>
            </a:r>
            <a:r>
              <a:rPr lang="es-MX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ω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679450" algn="l"/>
              </a:tabLst>
              <a:defRPr/>
            </a:pPr>
            <a:r>
              <a:rPr lang="el-GR" sz="3200" dirty="0">
                <a:latin typeface="Minion Pro"/>
                <a:cs typeface="Minion Pro"/>
              </a:rPr>
              <a:t>ι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pt-BR" sz="2800" dirty="0">
                <a:latin typeface="Minion Pro"/>
                <a:cs typeface="Minion Pro"/>
              </a:rPr>
              <a:t>se alarga </a:t>
            </a:r>
            <a:r>
              <a:rPr lang="pt-BR" sz="2800" dirty="0" err="1">
                <a:latin typeface="Minion Pro"/>
                <a:cs typeface="Minion Pro"/>
              </a:rPr>
              <a:t>en</a:t>
            </a:r>
            <a:r>
              <a:rPr lang="pt-BR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ῖ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679450" algn="l"/>
              </a:tabLst>
              <a:defRPr/>
            </a:pPr>
            <a:r>
              <a:rPr lang="el-GR" sz="3200" dirty="0" smtClean="0">
                <a:latin typeface="Minion Pro"/>
                <a:cs typeface="Minion Pro"/>
              </a:rPr>
              <a:t>υ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es-MX" sz="2800" dirty="0">
                <a:latin typeface="Minion Pro"/>
                <a:cs typeface="Minion Pro"/>
              </a:rPr>
              <a:t>se alarga en</a:t>
            </a:r>
            <a:r>
              <a:rPr lang="es-MX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ῦ</a:t>
            </a:r>
            <a:endParaRPr lang="es-MX" sz="3200" dirty="0">
              <a:latin typeface="Minion Pro"/>
              <a:cs typeface="Minion Pro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14400" y="2948047"/>
            <a:ext cx="8077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sz="3200" dirty="0" smtClean="0">
                <a:latin typeface="Minion Pro"/>
                <a:cs typeface="Minion Pro"/>
              </a:rPr>
              <a:t>αι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es-MX" sz="2800" dirty="0">
                <a:latin typeface="Minion Pro"/>
                <a:cs typeface="Minion Pro"/>
              </a:rPr>
              <a:t>se alarga en</a:t>
            </a:r>
            <a:r>
              <a:rPr lang="es-MX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ῃ</a:t>
            </a:r>
            <a:r>
              <a:rPr lang="es-MX" sz="3200" dirty="0" smtClean="0">
                <a:latin typeface="Minion Pro"/>
                <a:cs typeface="Minion Pro"/>
              </a:rPr>
              <a:t>  </a:t>
            </a:r>
            <a:endParaRPr lang="es-MX" sz="3200" dirty="0">
              <a:latin typeface="Minion Pro"/>
              <a:cs typeface="Minion Pro"/>
            </a:endParaRPr>
          </a:p>
          <a:p>
            <a:pPr>
              <a:defRPr/>
            </a:pPr>
            <a:r>
              <a:rPr lang="el-GR" sz="3200" dirty="0" smtClean="0">
                <a:latin typeface="Minion Pro"/>
                <a:cs typeface="Minion Pro"/>
              </a:rPr>
              <a:t>οι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es-MX" sz="2800" dirty="0">
                <a:latin typeface="Minion Pro"/>
                <a:cs typeface="Minion Pro"/>
              </a:rPr>
              <a:t>se alarga en</a:t>
            </a:r>
            <a:r>
              <a:rPr lang="es-MX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ῳ</a:t>
            </a:r>
            <a:endParaRPr lang="es-MX" sz="3200" dirty="0">
              <a:latin typeface="Minion Pro"/>
              <a:cs typeface="Minion Pro"/>
            </a:endParaRPr>
          </a:p>
          <a:p>
            <a:pPr>
              <a:defRPr/>
            </a:pPr>
            <a:r>
              <a:rPr lang="el-GR" sz="3200" dirty="0" smtClean="0">
                <a:latin typeface="Minion Pro"/>
                <a:cs typeface="Minion Pro"/>
              </a:rPr>
              <a:t>αυ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es-MX" sz="2800" dirty="0">
                <a:latin typeface="Minion Pro"/>
                <a:cs typeface="Minion Pro"/>
              </a:rPr>
              <a:t>se alarga en</a:t>
            </a:r>
            <a:r>
              <a:rPr lang="es-MX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ηυ</a:t>
            </a:r>
            <a:endParaRPr lang="es-MX" sz="3200" dirty="0">
              <a:latin typeface="Minion Pro"/>
              <a:cs typeface="Minion Pro"/>
            </a:endParaRPr>
          </a:p>
          <a:p>
            <a:pPr>
              <a:defRPr/>
            </a:pPr>
            <a:r>
              <a:rPr lang="el-GR" sz="3200" dirty="0" smtClean="0">
                <a:latin typeface="Minion Pro"/>
                <a:cs typeface="Minion Pro"/>
              </a:rPr>
              <a:t>ευ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es-MX" sz="2800" dirty="0">
                <a:latin typeface="Minion Pro"/>
                <a:cs typeface="Minion Pro"/>
              </a:rPr>
              <a:t>se alarga en</a:t>
            </a:r>
            <a:r>
              <a:rPr lang="es-MX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ηυ</a:t>
            </a:r>
            <a:r>
              <a:rPr lang="es-MX" sz="3200" dirty="0" smtClean="0">
                <a:latin typeface="Minion Pro"/>
                <a:cs typeface="Minion Pro"/>
              </a:rPr>
              <a:t> </a:t>
            </a:r>
            <a:r>
              <a:rPr lang="es-MX" sz="2400" dirty="0">
                <a:latin typeface="Minion Pro"/>
                <a:cs typeface="Minion Pro"/>
              </a:rPr>
              <a:t>(a veces este diptongo no cambia</a:t>
            </a:r>
            <a:r>
              <a:rPr lang="es-MX" sz="2400" dirty="0" smtClean="0">
                <a:latin typeface="Minion Pro"/>
                <a:cs typeface="Minion Pro"/>
              </a:rPr>
              <a:t>)</a:t>
            </a:r>
            <a:r>
              <a:rPr lang="es-MX" sz="2800" dirty="0" smtClean="0">
                <a:latin typeface="Minion Pro"/>
                <a:cs typeface="Minion Pro"/>
              </a:rPr>
              <a:t> </a:t>
            </a:r>
            <a:endParaRPr lang="es-PE" sz="2800" dirty="0">
              <a:latin typeface="Minion Pro"/>
              <a:cs typeface="Minion Pro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6200" y="0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cs typeface="+mn-cs"/>
              </a:rPr>
              <a:t>El </a:t>
            </a:r>
            <a:r>
              <a:rPr lang="es-PE" sz="3600" dirty="0">
                <a:cs typeface="+mn-cs"/>
              </a:rPr>
              <a:t>aumento de </a:t>
            </a:r>
            <a:r>
              <a:rPr lang="es-PE" sz="3600" dirty="0" smtClean="0">
                <a:cs typeface="+mn-cs"/>
              </a:rPr>
              <a:t>verbos que empiezan con:</a:t>
            </a:r>
            <a:endParaRPr lang="es-PE" sz="3600" dirty="0">
              <a:cs typeface="+mn-cs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 rot="16200000">
            <a:off x="-81290" y="143384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 smtClean="0">
                <a:cs typeface="+mn-cs"/>
              </a:rPr>
              <a:t>vocal</a:t>
            </a:r>
            <a:endParaRPr lang="es-PE" sz="2800" dirty="0">
              <a:cs typeface="+mn-cs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 rot="16200000">
            <a:off x="-386089" y="379604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 smtClean="0">
                <a:cs typeface="+mn-cs"/>
              </a:rPr>
              <a:t>diptongo</a:t>
            </a:r>
            <a:endParaRPr lang="es-PE" sz="2800" dirty="0">
              <a:cs typeface="+mn-cs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762000" y="3128670"/>
            <a:ext cx="228600" cy="1828800"/>
          </a:xfrm>
          <a:prstGeom prst="leftBrac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762000" y="713790"/>
            <a:ext cx="228600" cy="2286000"/>
          </a:xfrm>
          <a:prstGeom prst="leftBrac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4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148895"/>
              </p:ext>
            </p:extLst>
          </p:nvPr>
        </p:nvGraphicFramePr>
        <p:xfrm>
          <a:off x="1524000" y="285751"/>
          <a:ext cx="6096000" cy="4571998"/>
        </p:xfrm>
        <a:graphic>
          <a:graphicData uri="http://schemas.openxmlformats.org/drawingml/2006/table">
            <a:tbl>
              <a:tblPr/>
              <a:tblGrid>
                <a:gridCol w="685800"/>
                <a:gridCol w="1371600"/>
                <a:gridCol w="4038600"/>
              </a:tblGrid>
              <a:tr h="525808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Imperfecto Activo Indicativo </a:t>
                      </a: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 </a:t>
                      </a: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εἰμί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2" marB="34292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3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2" marB="34292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MX" sz="4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ἤμην</a:t>
                      </a:r>
                      <a:endParaRPr lang="es-ES_tradnl" sz="4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75565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era,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estaba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MX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2" marB="34292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ES" sz="4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ἦς</a:t>
                      </a:r>
                      <a:endParaRPr lang="es-ES_tradnl" sz="4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75565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eras, estabas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endParaRPr kumimoji="0" lang="es-MX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sym typeface="Symbol" charset="0"/>
                      </a:endParaRP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2" marB="34292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MX" sz="4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ἦν</a:t>
                      </a:r>
                      <a:endParaRPr lang="es-ES_tradnl" sz="4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75565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era,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estaba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MX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2" marB="34292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MX" sz="4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ἦμεν</a:t>
                      </a:r>
                      <a:endParaRPr lang="es-ES_tradnl" sz="4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75565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éramos, estábamos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2" marB="34292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MX" sz="4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ἦτε</a:t>
                      </a:r>
                      <a:endParaRPr lang="es-ES_tradnl" sz="4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75565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(Uds.) eran, estaban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2" marB="34292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MX" sz="4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ἦσαν</a:t>
                      </a:r>
                      <a:endParaRPr lang="es-ES_tradnl" sz="4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75565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eran, estaban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24200" y="17145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 smtClean="0">
                <a:cs typeface="+mn-cs"/>
              </a:rPr>
              <a:t>3PM</a:t>
            </a:r>
            <a:r>
              <a:rPr lang="en-US" sz="2400" dirty="0">
                <a:cs typeface="+mn-cs"/>
              </a:rPr>
              <a:t>/</a:t>
            </a:r>
            <a:r>
              <a:rPr lang="en-US" sz="2400" dirty="0" smtClean="0">
                <a:cs typeface="+mn-cs"/>
              </a:rPr>
              <a:t>FG</a:t>
            </a:r>
            <a:endParaRPr lang="es-P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60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24200" y="17145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 smtClean="0">
                <a:cs typeface="+mn-cs"/>
              </a:rPr>
              <a:t>3PM</a:t>
            </a:r>
            <a:r>
              <a:rPr lang="en-US" sz="2400" dirty="0">
                <a:cs typeface="+mn-cs"/>
              </a:rPr>
              <a:t>/</a:t>
            </a:r>
            <a:r>
              <a:rPr lang="en-US" sz="2400" dirty="0" smtClean="0">
                <a:cs typeface="+mn-cs"/>
              </a:rPr>
              <a:t>FG</a:t>
            </a:r>
            <a:endParaRPr lang="es-PE" sz="2400" dirty="0"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89974" y="168306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PAI3S</a:t>
            </a:r>
            <a:endParaRPr lang="es-P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99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24200" y="17145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 smtClean="0">
                <a:cs typeface="+mn-cs"/>
              </a:rPr>
              <a:t>3PM</a:t>
            </a:r>
            <a:r>
              <a:rPr lang="en-US" sz="2400" dirty="0">
                <a:cs typeface="+mn-cs"/>
              </a:rPr>
              <a:t>/</a:t>
            </a:r>
            <a:r>
              <a:rPr lang="en-US" sz="2400" dirty="0" smtClean="0">
                <a:cs typeface="+mn-cs"/>
              </a:rPr>
              <a:t>FG</a:t>
            </a:r>
            <a:endParaRPr lang="es-PE" sz="2400" dirty="0"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89974" y="168306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PAI3S</a:t>
            </a:r>
            <a:endParaRPr lang="es-PE" sz="2400" dirty="0"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239000" y="1714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cs typeface="+mn-cs"/>
              </a:rPr>
              <a:t>3SMG</a:t>
            </a:r>
            <a:endParaRPr lang="es-P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58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10287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maestro de ellos(as) es su discípulo.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24200" y="17145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 smtClean="0">
                <a:cs typeface="+mn-cs"/>
              </a:rPr>
              <a:t>3PM</a:t>
            </a:r>
            <a:r>
              <a:rPr lang="en-US" sz="2400" dirty="0">
                <a:cs typeface="+mn-cs"/>
              </a:rPr>
              <a:t>/</a:t>
            </a:r>
            <a:r>
              <a:rPr lang="en-US" sz="2400" dirty="0" smtClean="0">
                <a:cs typeface="+mn-cs"/>
              </a:rPr>
              <a:t>FG</a:t>
            </a:r>
            <a:endParaRPr lang="es-PE" sz="2400" dirty="0"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89974" y="168306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PAI3S</a:t>
            </a:r>
            <a:endParaRPr lang="es-PE" sz="2400" dirty="0"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239000" y="1714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cs typeface="+mn-cs"/>
              </a:rPr>
              <a:t>3SMG</a:t>
            </a:r>
            <a:endParaRPr lang="es-P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21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21717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dirty="0" smtClean="0">
                <a:latin typeface="GentiumAlt"/>
                <a:cs typeface="GentiumAlt"/>
              </a:rPr>
              <a:t>ἐγώ ἐπίστευον λόγον σου.</a:t>
            </a:r>
            <a:endParaRPr lang="es-PE" sz="3600" dirty="0">
              <a:latin typeface="Bwgrkn"/>
              <a:cs typeface="Bwgrkn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10287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maestro de ellos(as) es su discípulo.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24200" y="17145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 smtClean="0">
                <a:cs typeface="+mn-cs"/>
              </a:rPr>
              <a:t>3PM</a:t>
            </a:r>
            <a:r>
              <a:rPr lang="en-US" sz="2400" dirty="0">
                <a:cs typeface="+mn-cs"/>
              </a:rPr>
              <a:t>/</a:t>
            </a:r>
            <a:r>
              <a:rPr lang="en-US" sz="2400" dirty="0" smtClean="0">
                <a:cs typeface="+mn-cs"/>
              </a:rPr>
              <a:t>FG</a:t>
            </a:r>
            <a:endParaRPr lang="es-PE" sz="2400" dirty="0"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89974" y="168306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PAI3S</a:t>
            </a:r>
            <a:endParaRPr lang="es-PE" sz="2400" dirty="0"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239000" y="1714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cs typeface="+mn-cs"/>
              </a:rPr>
              <a:t>3SMG</a:t>
            </a:r>
            <a:endParaRPr lang="es-P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22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21717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dirty="0" smtClean="0">
                <a:latin typeface="GentiumAlt"/>
                <a:cs typeface="GentiumAlt"/>
              </a:rPr>
              <a:t>ἐγώ ἐπίστευον λόγον σου.</a:t>
            </a:r>
            <a:endParaRPr lang="es-PE" sz="3600" dirty="0">
              <a:latin typeface="Bwgrkn"/>
              <a:cs typeface="Bwgrkn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10287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maestro de ellos(as) es su discípulo.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24200" y="17145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 smtClean="0">
                <a:cs typeface="+mn-cs"/>
              </a:rPr>
              <a:t>3PM</a:t>
            </a:r>
            <a:r>
              <a:rPr lang="en-US" sz="2400" dirty="0">
                <a:cs typeface="+mn-cs"/>
              </a:rPr>
              <a:t>/</a:t>
            </a:r>
            <a:r>
              <a:rPr lang="en-US" sz="2400" dirty="0" smtClean="0">
                <a:cs typeface="+mn-cs"/>
              </a:rPr>
              <a:t>FG</a:t>
            </a:r>
            <a:endParaRPr lang="es-PE" sz="2400" dirty="0"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89974" y="168306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PAI3S</a:t>
            </a:r>
            <a:endParaRPr lang="es-PE" sz="2400" dirty="0"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239000" y="1714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cs typeface="+mn-cs"/>
              </a:rPr>
              <a:t>3SMG</a:t>
            </a:r>
            <a:endParaRPr lang="es-PE" sz="2400" dirty="0">
              <a:cs typeface="+mn-cs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057400" y="188595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1SN</a:t>
            </a:r>
            <a:endParaRPr lang="es-PE" sz="2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8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25" name="Group 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93985381"/>
              </p:ext>
            </p:extLst>
          </p:nvPr>
        </p:nvGraphicFramePr>
        <p:xfrm>
          <a:off x="457200" y="342900"/>
          <a:ext cx="8229600" cy="1590676"/>
        </p:xfrm>
        <a:graphic>
          <a:graphicData uri="http://schemas.openxmlformats.org/drawingml/2006/table">
            <a:tbl>
              <a:tblPr/>
              <a:tblGrid>
                <a:gridCol w="2362200"/>
                <a:gridCol w="5867400"/>
              </a:tblGrid>
              <a:tr h="49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Pronombres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9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 pronombre se usa en lugar de un sustantivo. Los pronombres del español son: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yo, tú, él, ella, nosotros, nos, me, se, le, lo, la, etc.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6559550" y="1"/>
            <a:ext cx="264077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 b="1" i="1">
                <a:solidFill>
                  <a:srgbClr val="003300"/>
                </a:solidFill>
                <a:cs typeface="+mn-cs"/>
              </a:rPr>
              <a:t>en espa</a:t>
            </a:r>
            <a:r>
              <a:rPr lang="es-PE" sz="3500" b="1" i="1">
                <a:solidFill>
                  <a:srgbClr val="003300"/>
                </a:solidFill>
                <a:cs typeface="+mn-cs"/>
              </a:rPr>
              <a:t>ñol</a:t>
            </a:r>
            <a:endParaRPr lang="en-US" sz="3500" b="1" i="1">
              <a:solidFill>
                <a:srgbClr val="003300"/>
              </a:solidFill>
              <a:cs typeface="+mn-cs"/>
            </a:endParaRP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1905000" y="226695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 smtClean="0">
                <a:cs typeface="+mn-cs"/>
              </a:rPr>
              <a:t>Juan </a:t>
            </a:r>
            <a:r>
              <a:rPr lang="es-PE" sz="2800" dirty="0">
                <a:cs typeface="+mn-cs"/>
              </a:rPr>
              <a:t>corre.</a:t>
            </a: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2057400" y="3028950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b="1" i="1" u="sng" dirty="0">
                <a:cs typeface="+mn-cs"/>
              </a:rPr>
              <a:t>El</a:t>
            </a:r>
            <a:r>
              <a:rPr lang="es-PE" sz="2800" dirty="0">
                <a:cs typeface="+mn-cs"/>
              </a:rPr>
              <a:t> corre.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2171700" y="2381250"/>
            <a:ext cx="381000" cy="914400"/>
          </a:xfrm>
          <a:prstGeom prst="leftBrac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21717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dirty="0" smtClean="0">
                <a:latin typeface="GentiumAlt"/>
                <a:cs typeface="GentiumAlt"/>
              </a:rPr>
              <a:t>ἐγώ ἐπίστευον λόγον σου.</a:t>
            </a:r>
            <a:endParaRPr lang="es-PE" sz="3600" dirty="0">
              <a:latin typeface="Bwgrkn"/>
              <a:cs typeface="Bwgrkn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10287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maestro de ellos(as) es su discípulo.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24200" y="17145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 smtClean="0">
                <a:cs typeface="+mn-cs"/>
              </a:rPr>
              <a:t>3PM</a:t>
            </a:r>
            <a:r>
              <a:rPr lang="en-US" sz="2400" dirty="0">
                <a:cs typeface="+mn-cs"/>
              </a:rPr>
              <a:t>/</a:t>
            </a:r>
            <a:r>
              <a:rPr lang="en-US" sz="2400" dirty="0" smtClean="0">
                <a:cs typeface="+mn-cs"/>
              </a:rPr>
              <a:t>FG</a:t>
            </a:r>
            <a:endParaRPr lang="es-PE" sz="2400" dirty="0"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89974" y="168306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PAI3S</a:t>
            </a:r>
            <a:endParaRPr lang="es-PE" sz="2400" dirty="0"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239000" y="1714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cs typeface="+mn-cs"/>
              </a:rPr>
              <a:t>3SMG</a:t>
            </a:r>
            <a:endParaRPr lang="es-PE" sz="2400" dirty="0">
              <a:cs typeface="+mn-cs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057400" y="188595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1SN</a:t>
            </a:r>
            <a:endParaRPr lang="es-PE" sz="2400">
              <a:cs typeface="+mn-cs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352800" y="18859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IAI1S</a:t>
            </a:r>
            <a:endParaRPr lang="es-PE" sz="2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59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21717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dirty="0" smtClean="0">
                <a:latin typeface="GentiumAlt"/>
                <a:cs typeface="GentiumAlt"/>
              </a:rPr>
              <a:t>ἐγώ ἐπίστευον λόγον σου.</a:t>
            </a:r>
            <a:endParaRPr lang="es-PE" sz="3600" dirty="0">
              <a:latin typeface="Bwgrkn"/>
              <a:cs typeface="Bwgrkn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10287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maestro de ellos(as) es su discípulo.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24200" y="17145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 smtClean="0">
                <a:cs typeface="+mn-cs"/>
              </a:rPr>
              <a:t>3PM</a:t>
            </a:r>
            <a:r>
              <a:rPr lang="en-US" sz="2400" dirty="0">
                <a:cs typeface="+mn-cs"/>
              </a:rPr>
              <a:t>/</a:t>
            </a:r>
            <a:r>
              <a:rPr lang="en-US" sz="2400" dirty="0" smtClean="0">
                <a:cs typeface="+mn-cs"/>
              </a:rPr>
              <a:t>FG</a:t>
            </a:r>
            <a:endParaRPr lang="es-PE" sz="2400" dirty="0"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89974" y="168306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PAI3S</a:t>
            </a:r>
            <a:endParaRPr lang="es-PE" sz="2400" dirty="0"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239000" y="1714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cs typeface="+mn-cs"/>
              </a:rPr>
              <a:t>3SMG</a:t>
            </a:r>
            <a:endParaRPr lang="es-PE" sz="2400" dirty="0">
              <a:cs typeface="+mn-cs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057400" y="188595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1SN</a:t>
            </a:r>
            <a:endParaRPr lang="es-PE" sz="2400">
              <a:cs typeface="+mn-cs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352800" y="18859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IAI1S</a:t>
            </a:r>
            <a:endParaRPr lang="es-PE" sz="2400">
              <a:cs typeface="+mn-cs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72200" y="18859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2SG</a:t>
            </a:r>
            <a:endParaRPr lang="es-PE" sz="2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07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21717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dirty="0" smtClean="0">
                <a:latin typeface="GentiumAlt"/>
                <a:cs typeface="GentiumAlt"/>
              </a:rPr>
              <a:t>ἐγώ ἐπίστευον λόγον σου.</a:t>
            </a:r>
            <a:endParaRPr lang="es-PE" sz="3600" dirty="0">
              <a:latin typeface="Bwgrkn"/>
              <a:cs typeface="Bwgrkn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271528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cs typeface="+mn-cs"/>
              </a:rPr>
              <a:t>Yo</a:t>
            </a:r>
            <a:r>
              <a:rPr lang="es-PE" sz="2800" dirty="0">
                <a:cs typeface="+mn-cs"/>
              </a:rPr>
              <a:t> creía tu palabra.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10287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maestro de ellos(as) es su discípulo.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24200" y="17145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 smtClean="0">
                <a:cs typeface="+mn-cs"/>
              </a:rPr>
              <a:t>3PM</a:t>
            </a:r>
            <a:r>
              <a:rPr lang="en-US" sz="2400" dirty="0">
                <a:cs typeface="+mn-cs"/>
              </a:rPr>
              <a:t>/</a:t>
            </a:r>
            <a:r>
              <a:rPr lang="en-US" sz="2400" dirty="0" smtClean="0">
                <a:cs typeface="+mn-cs"/>
              </a:rPr>
              <a:t>FG</a:t>
            </a:r>
            <a:endParaRPr lang="es-PE" sz="2400" dirty="0"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89974" y="168306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PAI3S</a:t>
            </a:r>
            <a:endParaRPr lang="es-PE" sz="2400" dirty="0"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239000" y="1714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cs typeface="+mn-cs"/>
              </a:rPr>
              <a:t>3SMG</a:t>
            </a:r>
            <a:endParaRPr lang="es-PE" sz="2400" dirty="0">
              <a:cs typeface="+mn-cs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057400" y="188595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1SN</a:t>
            </a:r>
            <a:endParaRPr lang="es-PE" sz="2400">
              <a:cs typeface="+mn-cs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352800" y="18859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IAI1S</a:t>
            </a:r>
            <a:endParaRPr lang="es-PE" sz="2400">
              <a:cs typeface="+mn-cs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72200" y="18859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2SG</a:t>
            </a:r>
            <a:endParaRPr lang="es-PE" sz="2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21717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dirty="0" smtClean="0">
                <a:latin typeface="GentiumAlt"/>
                <a:cs typeface="GentiumAlt"/>
              </a:rPr>
              <a:t>ἐγώ ἐπίστευον λόγον σου.</a:t>
            </a:r>
            <a:endParaRPr lang="es-PE" sz="3600" dirty="0">
              <a:latin typeface="Bwgrkn"/>
              <a:cs typeface="Bwgrkn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271528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cs typeface="+mn-cs"/>
              </a:rPr>
              <a:t>Yo</a:t>
            </a:r>
            <a:r>
              <a:rPr lang="es-PE" sz="2800" dirty="0">
                <a:cs typeface="+mn-cs"/>
              </a:rPr>
              <a:t> creía tu palabra.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10287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maestro de ellos(as) es su discípulo.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24200" y="17145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 smtClean="0">
                <a:cs typeface="+mn-cs"/>
              </a:rPr>
              <a:t>3PM</a:t>
            </a:r>
            <a:r>
              <a:rPr lang="en-US" sz="2400" dirty="0">
                <a:cs typeface="+mn-cs"/>
              </a:rPr>
              <a:t>/</a:t>
            </a:r>
            <a:r>
              <a:rPr lang="en-US" sz="2400" dirty="0" smtClean="0">
                <a:cs typeface="+mn-cs"/>
              </a:rPr>
              <a:t>FG</a:t>
            </a:r>
            <a:endParaRPr lang="es-PE" sz="2400" dirty="0"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89974" y="168306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PAI3S</a:t>
            </a:r>
            <a:endParaRPr lang="es-PE" sz="2400" dirty="0"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239000" y="1714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cs typeface="+mn-cs"/>
              </a:rPr>
              <a:t>3SMG</a:t>
            </a:r>
            <a:endParaRPr lang="es-PE" sz="2400" dirty="0">
              <a:cs typeface="+mn-cs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057400" y="188595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1SN</a:t>
            </a:r>
            <a:endParaRPr lang="es-PE" sz="2400">
              <a:cs typeface="+mn-cs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352800" y="18859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IAI1S</a:t>
            </a:r>
            <a:endParaRPr lang="es-PE" sz="2400">
              <a:cs typeface="+mn-cs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72200" y="18859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2SG</a:t>
            </a:r>
            <a:endParaRPr lang="es-PE" sz="2400">
              <a:cs typeface="+mn-cs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" y="3600450"/>
            <a:ext cx="815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dirty="0" smtClean="0">
                <a:latin typeface="GentiumAlt"/>
                <a:cs typeface="GentiumAlt"/>
              </a:rPr>
              <a:t>ὑμεῖς ἐλέγετε τῷ ἀδελφῷ τοὺς λόγους</a:t>
            </a:r>
            <a:endParaRPr lang="es-PE" sz="3600" dirty="0">
              <a:latin typeface="Bwgrkn"/>
              <a:cs typeface="Bwgrkn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2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21717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dirty="0" smtClean="0">
                <a:latin typeface="GentiumAlt"/>
                <a:cs typeface="GentiumAlt"/>
              </a:rPr>
              <a:t>ἐγώ ἐπίστευον λόγον σου.</a:t>
            </a:r>
            <a:endParaRPr lang="es-PE" sz="3600" dirty="0">
              <a:latin typeface="Bwgrkn"/>
              <a:cs typeface="Bwgrkn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271528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cs typeface="+mn-cs"/>
              </a:rPr>
              <a:t>Yo</a:t>
            </a:r>
            <a:r>
              <a:rPr lang="es-PE" sz="2800" dirty="0">
                <a:cs typeface="+mn-cs"/>
              </a:rPr>
              <a:t> creía tu palabra.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10287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maestro de ellos(as) es su discípulo.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24200" y="17145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 smtClean="0">
                <a:cs typeface="+mn-cs"/>
              </a:rPr>
              <a:t>3PM</a:t>
            </a:r>
            <a:r>
              <a:rPr lang="en-US" sz="2400" dirty="0">
                <a:cs typeface="+mn-cs"/>
              </a:rPr>
              <a:t>/</a:t>
            </a:r>
            <a:r>
              <a:rPr lang="en-US" sz="2400" dirty="0" smtClean="0">
                <a:cs typeface="+mn-cs"/>
              </a:rPr>
              <a:t>FG</a:t>
            </a:r>
            <a:endParaRPr lang="es-PE" sz="2400" dirty="0"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89974" y="168306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PAI3S</a:t>
            </a:r>
            <a:endParaRPr lang="es-PE" sz="2400" dirty="0"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239000" y="1714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cs typeface="+mn-cs"/>
              </a:rPr>
              <a:t>3SMG</a:t>
            </a:r>
            <a:endParaRPr lang="es-PE" sz="2400" dirty="0">
              <a:cs typeface="+mn-cs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057400" y="188595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1SN</a:t>
            </a:r>
            <a:endParaRPr lang="es-PE" sz="2400">
              <a:cs typeface="+mn-cs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352800" y="18859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IAI1S</a:t>
            </a:r>
            <a:endParaRPr lang="es-PE" sz="2400">
              <a:cs typeface="+mn-cs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72200" y="18859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2SG</a:t>
            </a:r>
            <a:endParaRPr lang="es-PE" sz="2400">
              <a:cs typeface="+mn-cs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" y="3600450"/>
            <a:ext cx="815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dirty="0" smtClean="0">
                <a:latin typeface="GentiumAlt"/>
                <a:cs typeface="GentiumAlt"/>
              </a:rPr>
              <a:t>ὑμεῖς ἐλέγετε τῷ ἀδελφῷ τοὺς λόγους</a:t>
            </a:r>
            <a:endParaRPr lang="es-PE" sz="3600" dirty="0">
              <a:latin typeface="Bwgrkn"/>
              <a:cs typeface="Bwgrkn"/>
              <a:sym typeface="Symbol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066800" y="33147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2PN</a:t>
            </a:r>
          </a:p>
        </p:txBody>
      </p:sp>
    </p:spTree>
    <p:extLst>
      <p:ext uri="{BB962C8B-B14F-4D97-AF65-F5344CB8AC3E}">
        <p14:creationId xmlns:p14="http://schemas.microsoft.com/office/powerpoint/2010/main" val="248535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21717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dirty="0" smtClean="0">
                <a:latin typeface="GentiumAlt"/>
                <a:cs typeface="GentiumAlt"/>
              </a:rPr>
              <a:t>ἐγώ ἐπίστευον λόγον σου.</a:t>
            </a:r>
            <a:endParaRPr lang="es-PE" sz="3600" dirty="0">
              <a:latin typeface="Bwgrkn"/>
              <a:cs typeface="Bwgrkn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271528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cs typeface="+mn-cs"/>
              </a:rPr>
              <a:t>Yo</a:t>
            </a:r>
            <a:r>
              <a:rPr lang="es-PE" sz="2800" dirty="0">
                <a:cs typeface="+mn-cs"/>
              </a:rPr>
              <a:t> creía tu palabra.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10287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maestro de ellos(as) es su discípulo.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24200" y="17145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 smtClean="0">
                <a:cs typeface="+mn-cs"/>
              </a:rPr>
              <a:t>3PM</a:t>
            </a:r>
            <a:r>
              <a:rPr lang="en-US" sz="2400" dirty="0">
                <a:cs typeface="+mn-cs"/>
              </a:rPr>
              <a:t>/</a:t>
            </a:r>
            <a:r>
              <a:rPr lang="en-US" sz="2400" dirty="0" smtClean="0">
                <a:cs typeface="+mn-cs"/>
              </a:rPr>
              <a:t>FG</a:t>
            </a:r>
            <a:endParaRPr lang="es-PE" sz="2400" dirty="0"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89974" y="168306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PAI3S</a:t>
            </a:r>
            <a:endParaRPr lang="es-PE" sz="2400" dirty="0"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239000" y="1714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cs typeface="+mn-cs"/>
              </a:rPr>
              <a:t>3SMG</a:t>
            </a:r>
            <a:endParaRPr lang="es-PE" sz="2400" dirty="0">
              <a:cs typeface="+mn-cs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057400" y="188595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1SN</a:t>
            </a:r>
            <a:endParaRPr lang="es-PE" sz="2400">
              <a:cs typeface="+mn-cs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352800" y="18859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IAI1S</a:t>
            </a:r>
            <a:endParaRPr lang="es-PE" sz="2400">
              <a:cs typeface="+mn-cs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72200" y="18859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2SG</a:t>
            </a:r>
            <a:endParaRPr lang="es-PE" sz="2400">
              <a:cs typeface="+mn-cs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" y="3600450"/>
            <a:ext cx="815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dirty="0" smtClean="0">
                <a:latin typeface="GentiumAlt"/>
                <a:cs typeface="GentiumAlt"/>
              </a:rPr>
              <a:t>ὑμεῖς ἐλέγετε τῷ ἀδελφῷ τοὺς λόγους</a:t>
            </a:r>
            <a:endParaRPr lang="es-PE" sz="3600" dirty="0">
              <a:latin typeface="Bwgrkn"/>
              <a:cs typeface="Bwgrkn"/>
              <a:sym typeface="Symbol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066800" y="33147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2PN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286000" y="3314700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IAI2P</a:t>
            </a:r>
          </a:p>
        </p:txBody>
      </p:sp>
    </p:spTree>
    <p:extLst>
      <p:ext uri="{BB962C8B-B14F-4D97-AF65-F5344CB8AC3E}">
        <p14:creationId xmlns:p14="http://schemas.microsoft.com/office/powerpoint/2010/main" val="381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21717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dirty="0" smtClean="0">
                <a:latin typeface="GentiumAlt"/>
                <a:cs typeface="GentiumAlt"/>
              </a:rPr>
              <a:t>ἐγώ ἐπίστευον λόγον σου.</a:t>
            </a:r>
            <a:endParaRPr lang="es-PE" sz="3600" dirty="0">
              <a:latin typeface="Bwgrkn"/>
              <a:cs typeface="Bwgrkn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271528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cs typeface="+mn-cs"/>
              </a:rPr>
              <a:t>Yo</a:t>
            </a:r>
            <a:r>
              <a:rPr lang="es-PE" sz="2800" dirty="0">
                <a:cs typeface="+mn-cs"/>
              </a:rPr>
              <a:t> creía tu palabra.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715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l-GR" sz="3600" dirty="0" smtClean="0">
                <a:latin typeface="GentiumAlt"/>
                <a:cs typeface="GentiumAlt"/>
              </a:rPr>
              <a:t>ὁ διδάσκαλος αὐτῶν ἐστιν μαθητὴς αὐτου...</a:t>
            </a:r>
            <a:endParaRPr lang="en-US" sz="3600" dirty="0">
              <a:latin typeface="TekniaGreek" charset="0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10287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maestro de ellos(as) es su discípulo.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24200" y="17145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 smtClean="0">
                <a:cs typeface="+mn-cs"/>
              </a:rPr>
              <a:t>3PM</a:t>
            </a:r>
            <a:r>
              <a:rPr lang="en-US" sz="2400" dirty="0">
                <a:cs typeface="+mn-cs"/>
              </a:rPr>
              <a:t>/</a:t>
            </a:r>
            <a:r>
              <a:rPr lang="en-US" sz="2400" dirty="0" smtClean="0">
                <a:cs typeface="+mn-cs"/>
              </a:rPr>
              <a:t>FG</a:t>
            </a:r>
            <a:endParaRPr lang="es-PE" sz="2400" dirty="0"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89974" y="168306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PAI3S</a:t>
            </a:r>
            <a:endParaRPr lang="es-PE" sz="2400" dirty="0"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239000" y="1714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cs typeface="+mn-cs"/>
              </a:rPr>
              <a:t>3SMG</a:t>
            </a:r>
            <a:endParaRPr lang="es-PE" sz="2400" dirty="0">
              <a:cs typeface="+mn-cs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057400" y="188595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1SN</a:t>
            </a:r>
            <a:endParaRPr lang="es-PE" sz="2400">
              <a:cs typeface="+mn-cs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352800" y="18859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IAI1S</a:t>
            </a:r>
            <a:endParaRPr lang="es-PE" sz="2400">
              <a:cs typeface="+mn-cs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72200" y="18859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2SG</a:t>
            </a:r>
            <a:endParaRPr lang="es-PE" sz="2400">
              <a:cs typeface="+mn-cs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" y="3600450"/>
            <a:ext cx="815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dirty="0" smtClean="0">
                <a:latin typeface="GentiumAlt"/>
                <a:cs typeface="GentiumAlt"/>
              </a:rPr>
              <a:t>ὑμεῖς ἐλέγετε τῷ ἀδελφῷ τοὺς λόγους</a:t>
            </a:r>
            <a:endParaRPr lang="es-PE" sz="3600" dirty="0">
              <a:latin typeface="Bwgrkn"/>
              <a:cs typeface="Bwgrkn"/>
              <a:sym typeface="Symbol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066800" y="33147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2PN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286000" y="3314700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IAI2P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914400" y="4171950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Ustedes le hablaban las palabras al hermano.</a:t>
            </a:r>
          </a:p>
        </p:txBody>
      </p:sp>
    </p:spTree>
    <p:extLst>
      <p:ext uri="{BB962C8B-B14F-4D97-AF65-F5344CB8AC3E}">
        <p14:creationId xmlns:p14="http://schemas.microsoft.com/office/powerpoint/2010/main" val="107028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1745337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latin typeface="Minion Pro"/>
                <a:cs typeface="Minion Pro"/>
              </a:rPr>
              <a:t>1 Cor. 2:</a:t>
            </a:r>
            <a:r>
              <a:rPr lang="es-PE" sz="2800" dirty="0" smtClean="0">
                <a:latin typeface="Minion Pro"/>
                <a:cs typeface="Minion Pro"/>
              </a:rPr>
              <a:t>16 </a:t>
            </a:r>
            <a:r>
              <a:rPr lang="el-GR" sz="3600" dirty="0" smtClean="0">
                <a:latin typeface="Minion Pro"/>
                <a:cs typeface="Minion Pro"/>
              </a:rPr>
              <a:t>ἡμεῖς </a:t>
            </a:r>
            <a:r>
              <a:rPr lang="el-GR" sz="3600" dirty="0">
                <a:latin typeface="Minion Pro"/>
                <a:cs typeface="Minion Pro"/>
              </a:rPr>
              <a:t>δὲ </a:t>
            </a:r>
            <a:r>
              <a:rPr lang="el-GR" sz="3600" dirty="0" smtClean="0">
                <a:latin typeface="Minion Pro"/>
                <a:cs typeface="Minion Pro"/>
              </a:rPr>
              <a:t>νοῦν</a:t>
            </a:r>
            <a:r>
              <a:rPr lang="es-ES_tradnl" sz="3600" dirty="0" smtClean="0">
                <a:latin typeface="Minion Pro"/>
                <a:cs typeface="Minion Pro"/>
              </a:rPr>
              <a:t> </a:t>
            </a:r>
            <a:r>
              <a:rPr lang="es-PE" sz="3600" dirty="0" smtClean="0">
                <a:latin typeface="Minion Pro"/>
                <a:cs typeface="Minion Pro"/>
              </a:rPr>
              <a:t>(</a:t>
            </a:r>
            <a:r>
              <a:rPr lang="es-PE" sz="3600" dirty="0">
                <a:latin typeface="Minion Pro"/>
                <a:cs typeface="Minion Pro"/>
              </a:rPr>
              <a:t>mente</a:t>
            </a:r>
            <a:r>
              <a:rPr lang="es-PE" sz="3600" dirty="0" smtClean="0">
                <a:latin typeface="Minion Pro"/>
                <a:cs typeface="Minion Pro"/>
              </a:rPr>
              <a:t>)</a:t>
            </a:r>
            <a:r>
              <a:rPr lang="el-GR" sz="3600" dirty="0" smtClean="0">
                <a:latin typeface="Minion Pro"/>
                <a:cs typeface="Minion Pro"/>
              </a:rPr>
              <a:t> </a:t>
            </a:r>
            <a:r>
              <a:rPr lang="el-GR" sz="3600" dirty="0">
                <a:latin typeface="Minion Pro"/>
                <a:cs typeface="Minion Pro"/>
              </a:rPr>
              <a:t>Χριστοῦ </a:t>
            </a:r>
            <a:r>
              <a:rPr lang="el-GR" sz="3600" dirty="0" smtClean="0">
                <a:latin typeface="Minion Pro"/>
                <a:cs typeface="Minion Pro"/>
              </a:rPr>
              <a:t>ἔχομεν</a:t>
            </a:r>
            <a:r>
              <a:rPr lang="es-PE" sz="3600" dirty="0">
                <a:latin typeface="Minion Pro"/>
                <a:cs typeface="Minion Pro"/>
              </a:rPr>
              <a:t>.</a:t>
            </a:r>
            <a:endParaRPr lang="es-PE" sz="3600" dirty="0">
              <a:latin typeface="Minion Pro"/>
              <a:cs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1745337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latin typeface="Minion Pro"/>
                <a:cs typeface="Minion Pro"/>
              </a:rPr>
              <a:t>1 Cor. 2:</a:t>
            </a:r>
            <a:r>
              <a:rPr lang="es-PE" sz="2800" dirty="0" smtClean="0">
                <a:latin typeface="Minion Pro"/>
                <a:cs typeface="Minion Pro"/>
              </a:rPr>
              <a:t>16 </a:t>
            </a:r>
            <a:r>
              <a:rPr lang="el-GR" sz="3600" dirty="0" smtClean="0">
                <a:latin typeface="Minion Pro"/>
                <a:cs typeface="Minion Pro"/>
              </a:rPr>
              <a:t>ἡμεῖς </a:t>
            </a:r>
            <a:r>
              <a:rPr lang="el-GR" sz="3600" dirty="0">
                <a:latin typeface="Minion Pro"/>
                <a:cs typeface="Minion Pro"/>
              </a:rPr>
              <a:t>δὲ </a:t>
            </a:r>
            <a:r>
              <a:rPr lang="el-GR" sz="3600" dirty="0" smtClean="0">
                <a:latin typeface="Minion Pro"/>
                <a:cs typeface="Minion Pro"/>
              </a:rPr>
              <a:t>νοῦν</a:t>
            </a:r>
            <a:r>
              <a:rPr lang="es-ES_tradnl" sz="3600" dirty="0" smtClean="0">
                <a:latin typeface="Minion Pro"/>
                <a:cs typeface="Minion Pro"/>
              </a:rPr>
              <a:t> </a:t>
            </a:r>
            <a:r>
              <a:rPr lang="es-PE" sz="3600" dirty="0" smtClean="0">
                <a:latin typeface="Minion Pro"/>
                <a:cs typeface="Minion Pro"/>
              </a:rPr>
              <a:t>(</a:t>
            </a:r>
            <a:r>
              <a:rPr lang="es-PE" sz="3600" dirty="0">
                <a:latin typeface="Minion Pro"/>
                <a:cs typeface="Minion Pro"/>
              </a:rPr>
              <a:t>mente</a:t>
            </a:r>
            <a:r>
              <a:rPr lang="es-PE" sz="3600" dirty="0" smtClean="0">
                <a:latin typeface="Minion Pro"/>
                <a:cs typeface="Minion Pro"/>
              </a:rPr>
              <a:t>)</a:t>
            </a:r>
            <a:r>
              <a:rPr lang="el-GR" sz="3600" dirty="0" smtClean="0">
                <a:latin typeface="Minion Pro"/>
                <a:cs typeface="Minion Pro"/>
              </a:rPr>
              <a:t> </a:t>
            </a:r>
            <a:r>
              <a:rPr lang="el-GR" sz="3600" dirty="0">
                <a:latin typeface="Minion Pro"/>
                <a:cs typeface="Minion Pro"/>
              </a:rPr>
              <a:t>Χριστοῦ </a:t>
            </a:r>
            <a:r>
              <a:rPr lang="el-GR" sz="3600" dirty="0" smtClean="0">
                <a:latin typeface="Minion Pro"/>
                <a:cs typeface="Minion Pro"/>
              </a:rPr>
              <a:t>ἔχομεν</a:t>
            </a:r>
            <a:r>
              <a:rPr lang="es-PE" sz="3600" dirty="0">
                <a:latin typeface="Minion Pro"/>
                <a:cs typeface="Minion Pro"/>
              </a:rPr>
              <a:t>.</a:t>
            </a:r>
            <a:endParaRPr lang="es-PE" sz="3600" dirty="0">
              <a:latin typeface="Minion Pro"/>
              <a:cs typeface="Minion Pro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905000" y="1459587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1PN</a:t>
            </a:r>
          </a:p>
        </p:txBody>
      </p:sp>
    </p:spTree>
    <p:extLst>
      <p:ext uri="{BB962C8B-B14F-4D97-AF65-F5344CB8AC3E}">
        <p14:creationId xmlns:p14="http://schemas.microsoft.com/office/powerpoint/2010/main" val="236263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1745337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latin typeface="Minion Pro"/>
                <a:cs typeface="Minion Pro"/>
              </a:rPr>
              <a:t>1 Cor. 2:</a:t>
            </a:r>
            <a:r>
              <a:rPr lang="es-PE" sz="2800" dirty="0" smtClean="0">
                <a:latin typeface="Minion Pro"/>
                <a:cs typeface="Minion Pro"/>
              </a:rPr>
              <a:t>16 </a:t>
            </a:r>
            <a:r>
              <a:rPr lang="el-GR" sz="3600" dirty="0" smtClean="0">
                <a:latin typeface="Minion Pro"/>
                <a:cs typeface="Minion Pro"/>
              </a:rPr>
              <a:t>ἡμεῖς </a:t>
            </a:r>
            <a:r>
              <a:rPr lang="el-GR" sz="3600" dirty="0">
                <a:latin typeface="Minion Pro"/>
                <a:cs typeface="Minion Pro"/>
              </a:rPr>
              <a:t>δὲ </a:t>
            </a:r>
            <a:r>
              <a:rPr lang="el-GR" sz="3600" dirty="0" smtClean="0">
                <a:latin typeface="Minion Pro"/>
                <a:cs typeface="Minion Pro"/>
              </a:rPr>
              <a:t>νοῦν</a:t>
            </a:r>
            <a:r>
              <a:rPr lang="es-ES_tradnl" sz="3600" dirty="0" smtClean="0">
                <a:latin typeface="Minion Pro"/>
                <a:cs typeface="Minion Pro"/>
              </a:rPr>
              <a:t> </a:t>
            </a:r>
            <a:r>
              <a:rPr lang="es-PE" sz="3600" dirty="0" smtClean="0">
                <a:latin typeface="Minion Pro"/>
                <a:cs typeface="Minion Pro"/>
              </a:rPr>
              <a:t>(</a:t>
            </a:r>
            <a:r>
              <a:rPr lang="es-PE" sz="3600" dirty="0">
                <a:latin typeface="Minion Pro"/>
                <a:cs typeface="Minion Pro"/>
              </a:rPr>
              <a:t>mente</a:t>
            </a:r>
            <a:r>
              <a:rPr lang="es-PE" sz="3600" dirty="0" smtClean="0">
                <a:latin typeface="Minion Pro"/>
                <a:cs typeface="Minion Pro"/>
              </a:rPr>
              <a:t>)</a:t>
            </a:r>
            <a:r>
              <a:rPr lang="el-GR" sz="3600" dirty="0" smtClean="0">
                <a:latin typeface="Minion Pro"/>
                <a:cs typeface="Minion Pro"/>
              </a:rPr>
              <a:t> </a:t>
            </a:r>
            <a:r>
              <a:rPr lang="el-GR" sz="3600" dirty="0">
                <a:latin typeface="Minion Pro"/>
                <a:cs typeface="Minion Pro"/>
              </a:rPr>
              <a:t>Χριστοῦ </a:t>
            </a:r>
            <a:r>
              <a:rPr lang="el-GR" sz="3600" dirty="0" smtClean="0">
                <a:latin typeface="Minion Pro"/>
                <a:cs typeface="Minion Pro"/>
              </a:rPr>
              <a:t>ἔχομεν</a:t>
            </a:r>
            <a:r>
              <a:rPr lang="es-PE" sz="3600" dirty="0">
                <a:latin typeface="Minion Pro"/>
                <a:cs typeface="Minion Pro"/>
              </a:rPr>
              <a:t>.</a:t>
            </a:r>
            <a:endParaRPr lang="es-PE" sz="3600" dirty="0">
              <a:latin typeface="Minion Pro"/>
              <a:cs typeface="Minion Pro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905000" y="1459587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1PN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696200" y="1459587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PAI1P</a:t>
            </a:r>
          </a:p>
        </p:txBody>
      </p:sp>
    </p:spTree>
    <p:extLst>
      <p:ext uri="{BB962C8B-B14F-4D97-AF65-F5344CB8AC3E}">
        <p14:creationId xmlns:p14="http://schemas.microsoft.com/office/powerpoint/2010/main" val="50508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25" name="Group 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95126199"/>
              </p:ext>
            </p:extLst>
          </p:nvPr>
        </p:nvGraphicFramePr>
        <p:xfrm>
          <a:off x="457200" y="342900"/>
          <a:ext cx="8229600" cy="1590676"/>
        </p:xfrm>
        <a:graphic>
          <a:graphicData uri="http://schemas.openxmlformats.org/drawingml/2006/table">
            <a:tbl>
              <a:tblPr/>
              <a:tblGrid>
                <a:gridCol w="2362200"/>
                <a:gridCol w="5867400"/>
              </a:tblGrid>
              <a:tr h="49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Pronombres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9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 pronombre se usa en lugar de un sustantivo. Los pronombres del español son: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yo, tú, él, ella, nosotros, nos, me, se, le, lo, la, etc.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6559550" y="1"/>
            <a:ext cx="264077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 b="1" i="1">
                <a:solidFill>
                  <a:srgbClr val="003300"/>
                </a:solidFill>
                <a:cs typeface="+mn-cs"/>
              </a:rPr>
              <a:t>en espa</a:t>
            </a:r>
            <a:r>
              <a:rPr lang="es-PE" sz="3500" b="1" i="1">
                <a:solidFill>
                  <a:srgbClr val="003300"/>
                </a:solidFill>
                <a:cs typeface="+mn-cs"/>
              </a:rPr>
              <a:t>ñol</a:t>
            </a:r>
            <a:endParaRPr lang="en-US" sz="3500" b="1" i="1">
              <a:solidFill>
                <a:srgbClr val="003300"/>
              </a:solidFill>
              <a:cs typeface="+mn-cs"/>
            </a:endParaRP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1905000" y="226695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 smtClean="0">
                <a:cs typeface="+mn-cs"/>
              </a:rPr>
              <a:t>Juan </a:t>
            </a:r>
            <a:r>
              <a:rPr lang="es-PE" sz="2800" dirty="0">
                <a:cs typeface="+mn-cs"/>
              </a:rPr>
              <a:t>corre.</a:t>
            </a: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609600" y="364873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Juan, Humberto y Pablo van al mercado.   </a:t>
            </a: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2057400" y="3028950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b="1" i="1" u="sng" dirty="0">
                <a:cs typeface="+mn-cs"/>
              </a:rPr>
              <a:t>El</a:t>
            </a:r>
            <a:r>
              <a:rPr lang="es-PE" sz="2800" dirty="0">
                <a:cs typeface="+mn-cs"/>
              </a:rPr>
              <a:t> corre.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2171700" y="2381250"/>
            <a:ext cx="381000" cy="914400"/>
          </a:xfrm>
          <a:prstGeom prst="leftBrac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3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1745337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latin typeface="Minion Pro"/>
                <a:cs typeface="Minion Pro"/>
              </a:rPr>
              <a:t>1 Cor. 2:</a:t>
            </a:r>
            <a:r>
              <a:rPr lang="es-PE" sz="2800" dirty="0" smtClean="0">
                <a:latin typeface="Minion Pro"/>
                <a:cs typeface="Minion Pro"/>
              </a:rPr>
              <a:t>16 </a:t>
            </a:r>
            <a:r>
              <a:rPr lang="el-GR" sz="3600" dirty="0" smtClean="0">
                <a:latin typeface="Minion Pro"/>
                <a:cs typeface="Minion Pro"/>
              </a:rPr>
              <a:t>ἡμεῖς </a:t>
            </a:r>
            <a:r>
              <a:rPr lang="el-GR" sz="3600" dirty="0">
                <a:latin typeface="Minion Pro"/>
                <a:cs typeface="Minion Pro"/>
              </a:rPr>
              <a:t>δὲ </a:t>
            </a:r>
            <a:r>
              <a:rPr lang="el-GR" sz="3600" dirty="0" smtClean="0">
                <a:latin typeface="Minion Pro"/>
                <a:cs typeface="Minion Pro"/>
              </a:rPr>
              <a:t>νοῦν</a:t>
            </a:r>
            <a:r>
              <a:rPr lang="es-ES_tradnl" sz="3600" dirty="0" smtClean="0">
                <a:latin typeface="Minion Pro"/>
                <a:cs typeface="Minion Pro"/>
              </a:rPr>
              <a:t> </a:t>
            </a:r>
            <a:r>
              <a:rPr lang="es-PE" sz="3600" dirty="0" smtClean="0">
                <a:latin typeface="Minion Pro"/>
                <a:cs typeface="Minion Pro"/>
              </a:rPr>
              <a:t>(</a:t>
            </a:r>
            <a:r>
              <a:rPr lang="es-PE" sz="3600" dirty="0">
                <a:latin typeface="Minion Pro"/>
                <a:cs typeface="Minion Pro"/>
              </a:rPr>
              <a:t>mente</a:t>
            </a:r>
            <a:r>
              <a:rPr lang="es-PE" sz="3600" dirty="0" smtClean="0">
                <a:latin typeface="Minion Pro"/>
                <a:cs typeface="Minion Pro"/>
              </a:rPr>
              <a:t>)</a:t>
            </a:r>
            <a:r>
              <a:rPr lang="el-GR" sz="3600" dirty="0" smtClean="0">
                <a:latin typeface="Minion Pro"/>
                <a:cs typeface="Minion Pro"/>
              </a:rPr>
              <a:t> </a:t>
            </a:r>
            <a:r>
              <a:rPr lang="el-GR" sz="3600" dirty="0">
                <a:latin typeface="Minion Pro"/>
                <a:cs typeface="Minion Pro"/>
              </a:rPr>
              <a:t>Χριστοῦ </a:t>
            </a:r>
            <a:r>
              <a:rPr lang="el-GR" sz="3600" dirty="0" smtClean="0">
                <a:latin typeface="Minion Pro"/>
                <a:cs typeface="Minion Pro"/>
              </a:rPr>
              <a:t>ἔχομεν</a:t>
            </a:r>
            <a:r>
              <a:rPr lang="es-PE" sz="3600" dirty="0">
                <a:latin typeface="Minion Pro"/>
                <a:cs typeface="Minion Pro"/>
              </a:rPr>
              <a:t>.</a:t>
            </a:r>
            <a:endParaRPr lang="es-PE" sz="3600" dirty="0">
              <a:latin typeface="Minion Pro"/>
              <a:cs typeface="Minion Pro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3400" y="2429530"/>
            <a:ext cx="815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Pero nosotros tenemos (la) mente de Cristo.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905000" y="1459587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1PN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696200" y="1459587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PAI1P</a:t>
            </a:r>
          </a:p>
        </p:txBody>
      </p:sp>
    </p:spTree>
    <p:extLst>
      <p:ext uri="{BB962C8B-B14F-4D97-AF65-F5344CB8AC3E}">
        <p14:creationId xmlns:p14="http://schemas.microsoft.com/office/powerpoint/2010/main" val="290653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600" y="-19050"/>
            <a:ext cx="8763000" cy="17526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5400" dirty="0">
                <a:latin typeface="GentiumAlt"/>
                <a:cs typeface="GentiumAlt"/>
              </a:rPr>
              <a:t>Ἰησοῦς αὐτὸς οὐκ ἐβάπτιζεν ἀλλʼ οἱ μαθηταὶ </a:t>
            </a:r>
            <a:r>
              <a:rPr lang="el-GR" sz="5400" dirty="0" smtClean="0">
                <a:latin typeface="GentiumAlt"/>
                <a:cs typeface="GentiumAlt"/>
              </a:rPr>
              <a:t>αὐτοῦ</a:t>
            </a:r>
            <a:endParaRPr lang="en-US" sz="5400" dirty="0">
              <a:latin typeface="GentiumAlt"/>
              <a:cs typeface="GentiumA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600" y="-19050"/>
            <a:ext cx="8763000" cy="17526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5400" dirty="0">
                <a:latin typeface="GentiumAlt"/>
                <a:cs typeface="GentiumAlt"/>
              </a:rPr>
              <a:t>Ἰησοῦς αὐτὸς οὐκ ἐβάπτιζεν ἀλλʼ οἱ μαθηταὶ </a:t>
            </a:r>
            <a:r>
              <a:rPr lang="el-GR" sz="5400" dirty="0" smtClean="0">
                <a:latin typeface="GentiumAlt"/>
                <a:cs typeface="GentiumAlt"/>
              </a:rPr>
              <a:t>αὐτοῦ</a:t>
            </a:r>
            <a:endParaRPr lang="en-US" sz="5400" dirty="0">
              <a:latin typeface="GentiumAlt"/>
              <a:cs typeface="GentiumAlt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667000" y="12888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3SMN</a:t>
            </a:r>
          </a:p>
        </p:txBody>
      </p:sp>
    </p:spTree>
    <p:extLst>
      <p:ext uri="{BB962C8B-B14F-4D97-AF65-F5344CB8AC3E}">
        <p14:creationId xmlns:p14="http://schemas.microsoft.com/office/powerpoint/2010/main" val="330238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600" y="-19050"/>
            <a:ext cx="8763000" cy="17526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5400" dirty="0">
                <a:latin typeface="GentiumAlt"/>
                <a:cs typeface="GentiumAlt"/>
              </a:rPr>
              <a:t>Ἰησοῦς αὐτὸς οὐκ ἐβάπτιζεν ἀλλʼ οἱ μαθηταὶ </a:t>
            </a:r>
            <a:r>
              <a:rPr lang="el-GR" sz="5400" dirty="0" smtClean="0">
                <a:latin typeface="GentiumAlt"/>
                <a:cs typeface="GentiumAlt"/>
              </a:rPr>
              <a:t>αὐτοῦ</a:t>
            </a:r>
            <a:endParaRPr lang="en-US" sz="5400" dirty="0">
              <a:latin typeface="GentiumAlt"/>
              <a:cs typeface="GentiumAlt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667000" y="12888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3SMN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943600" y="128885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IAI3S</a:t>
            </a:r>
          </a:p>
        </p:txBody>
      </p:sp>
    </p:spTree>
    <p:extLst>
      <p:ext uri="{BB962C8B-B14F-4D97-AF65-F5344CB8AC3E}">
        <p14:creationId xmlns:p14="http://schemas.microsoft.com/office/powerpoint/2010/main" val="21183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600" y="-19050"/>
            <a:ext cx="8763000" cy="17526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5400" dirty="0">
                <a:latin typeface="GentiumAlt"/>
                <a:cs typeface="GentiumAlt"/>
              </a:rPr>
              <a:t>Ἰησοῦς αὐτὸς οὐκ ἐβάπτιζεν ἀλλʼ οἱ μαθηταὶ </a:t>
            </a:r>
            <a:r>
              <a:rPr lang="el-GR" sz="5400" dirty="0" smtClean="0">
                <a:latin typeface="GentiumAlt"/>
                <a:cs typeface="GentiumAlt"/>
              </a:rPr>
              <a:t>αὐτοῦ</a:t>
            </a:r>
            <a:endParaRPr lang="en-US" sz="5400" dirty="0">
              <a:latin typeface="GentiumAlt"/>
              <a:cs typeface="GentiumAlt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667000" y="12888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3SMN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943600" y="128885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IAI3S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099574" y="1370028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3SMG</a:t>
            </a:r>
          </a:p>
        </p:txBody>
      </p:sp>
    </p:spTree>
    <p:extLst>
      <p:ext uri="{BB962C8B-B14F-4D97-AF65-F5344CB8AC3E}">
        <p14:creationId xmlns:p14="http://schemas.microsoft.com/office/powerpoint/2010/main" val="187614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600" y="-19050"/>
            <a:ext cx="8763000" cy="17526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5400" dirty="0">
                <a:latin typeface="GentiumAlt"/>
                <a:cs typeface="GentiumAlt"/>
              </a:rPr>
              <a:t>Ἰησοῦς αὐτὸς οὐκ ἐβάπτιζεν ἀλλʼ οἱ μαθηταὶ </a:t>
            </a:r>
            <a:r>
              <a:rPr lang="el-GR" sz="5400" dirty="0" smtClean="0">
                <a:latin typeface="GentiumAlt"/>
                <a:cs typeface="GentiumAlt"/>
              </a:rPr>
              <a:t>αὐτοῦ</a:t>
            </a:r>
            <a:endParaRPr lang="en-US" sz="5400" dirty="0">
              <a:latin typeface="GentiumAlt"/>
              <a:cs typeface="GentiumAlt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264795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Jesús mismo no bautizaba sino sus discípulos.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667000" y="12888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3SMN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943600" y="128885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IAI3S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099574" y="1370028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3SMG</a:t>
            </a:r>
          </a:p>
        </p:txBody>
      </p:sp>
    </p:spTree>
    <p:extLst>
      <p:ext uri="{BB962C8B-B14F-4D97-AF65-F5344CB8AC3E}">
        <p14:creationId xmlns:p14="http://schemas.microsoft.com/office/powerpoint/2010/main" val="98361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600" y="-19050"/>
            <a:ext cx="8763000" cy="17526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5400" dirty="0">
                <a:latin typeface="GentiumAlt"/>
                <a:cs typeface="GentiumAlt"/>
              </a:rPr>
              <a:t>Ἰησοῦς αὐτὸς οὐκ ἐβάπτιζεν ἀλλʼ οἱ μαθηταὶ </a:t>
            </a:r>
            <a:r>
              <a:rPr lang="el-GR" sz="5400" dirty="0" smtClean="0">
                <a:latin typeface="GentiumAlt"/>
                <a:cs typeface="GentiumAlt"/>
              </a:rPr>
              <a:t>αὐτοῦ</a:t>
            </a:r>
            <a:endParaRPr lang="en-US" sz="5400" dirty="0">
              <a:latin typeface="GentiumAlt"/>
              <a:cs typeface="GentiumAlt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264795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Jesús mismo no bautizaba sino sus discípulos.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4800" y="3276658"/>
            <a:ext cx="8534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i="1" dirty="0">
                <a:cs typeface="+mn-cs"/>
              </a:rPr>
              <a:t>RVR60</a:t>
            </a:r>
            <a:r>
              <a:rPr lang="en-US" sz="2600" dirty="0">
                <a:cs typeface="+mn-cs"/>
              </a:rPr>
              <a:t>: J</a:t>
            </a:r>
            <a:r>
              <a:rPr lang="es-PE" sz="2600" dirty="0">
                <a:cs typeface="+mn-cs"/>
              </a:rPr>
              <a:t>esus no bautizaba, sino sus discípulos.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667000" y="12888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3SMN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943600" y="128885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IAI3S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099574" y="1370028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3SMG</a:t>
            </a:r>
          </a:p>
        </p:txBody>
      </p:sp>
    </p:spTree>
    <p:extLst>
      <p:ext uri="{BB962C8B-B14F-4D97-AF65-F5344CB8AC3E}">
        <p14:creationId xmlns:p14="http://schemas.microsoft.com/office/powerpoint/2010/main" val="172580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600" y="-19050"/>
            <a:ext cx="8763000" cy="17526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5400" dirty="0">
                <a:latin typeface="GentiumAlt"/>
                <a:cs typeface="GentiumAlt"/>
              </a:rPr>
              <a:t>Ἰησοῦς αὐτὸς οὐκ ἐβάπτιζεν ἀλλʼ οἱ μαθηταὶ </a:t>
            </a:r>
            <a:r>
              <a:rPr lang="el-GR" sz="5400" dirty="0" smtClean="0">
                <a:latin typeface="GentiumAlt"/>
                <a:cs typeface="GentiumAlt"/>
              </a:rPr>
              <a:t>αὐτοῦ</a:t>
            </a:r>
            <a:endParaRPr lang="en-US" sz="5400" dirty="0">
              <a:latin typeface="GentiumAlt"/>
              <a:cs typeface="GentiumAlt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264795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Jesús mismo no bautizaba sino sus discípulos.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3836371"/>
            <a:ext cx="861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2600" i="1" dirty="0">
                <a:solidFill>
                  <a:srgbClr val="000000"/>
                </a:solidFill>
                <a:cs typeface="+mn-cs"/>
              </a:rPr>
              <a:t>LBLA95</a:t>
            </a:r>
            <a:r>
              <a:rPr lang="es-PE" sz="2600" dirty="0">
                <a:solidFill>
                  <a:srgbClr val="000000"/>
                </a:solidFill>
                <a:cs typeface="+mn-cs"/>
              </a:rPr>
              <a:t>:  </a:t>
            </a:r>
            <a:r>
              <a:rPr lang="es-ES" sz="2600" dirty="0">
                <a:solidFill>
                  <a:srgbClr val="000000"/>
                </a:solidFill>
                <a:cs typeface="+mn-cs"/>
              </a:rPr>
              <a:t>Jesús mismo no bautizaba, sino sus discípulos.</a:t>
            </a:r>
            <a:r>
              <a:rPr lang="es-PE" sz="2600" dirty="0">
                <a:solidFill>
                  <a:srgbClr val="000000"/>
                </a:solidFill>
                <a:cs typeface="+mn-cs"/>
              </a:rPr>
              <a:t> </a:t>
            </a:r>
            <a:endParaRPr lang="es-PE" sz="2600" dirty="0">
              <a:solidFill>
                <a:srgbClr val="000000"/>
              </a:solidFill>
              <a:cs typeface="+mn-cs"/>
              <a:hlinkClick r:id="" action="ppaction://noaction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4800" y="3276658"/>
            <a:ext cx="8534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i="1" dirty="0">
                <a:cs typeface="+mn-cs"/>
              </a:rPr>
              <a:t>RVR60</a:t>
            </a:r>
            <a:r>
              <a:rPr lang="en-US" sz="2600" dirty="0">
                <a:cs typeface="+mn-cs"/>
              </a:rPr>
              <a:t>: J</a:t>
            </a:r>
            <a:r>
              <a:rPr lang="es-PE" sz="2600" dirty="0">
                <a:cs typeface="+mn-cs"/>
              </a:rPr>
              <a:t>esus no bautizaba, sino sus discípulos.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667000" y="12888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3SMN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943600" y="128885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IAI3S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099574" y="1370028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3SMG</a:t>
            </a:r>
          </a:p>
        </p:txBody>
      </p:sp>
    </p:spTree>
    <p:extLst>
      <p:ext uri="{BB962C8B-B14F-4D97-AF65-F5344CB8AC3E}">
        <p14:creationId xmlns:p14="http://schemas.microsoft.com/office/powerpoint/2010/main" val="236471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600" y="-19050"/>
            <a:ext cx="8763000" cy="17526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5400" dirty="0">
                <a:latin typeface="GentiumAlt"/>
                <a:cs typeface="GentiumAlt"/>
              </a:rPr>
              <a:t>Ἰησοῦς αὐτὸς οὐκ ἐβάπτιζεν ἀλλʼ οἱ μαθηταὶ </a:t>
            </a:r>
            <a:r>
              <a:rPr lang="el-GR" sz="5400" dirty="0" smtClean="0">
                <a:latin typeface="GentiumAlt"/>
                <a:cs typeface="GentiumAlt"/>
              </a:rPr>
              <a:t>αὐτοῦ</a:t>
            </a:r>
            <a:endParaRPr lang="en-US" sz="5400" dirty="0">
              <a:latin typeface="GentiumAlt"/>
              <a:cs typeface="GentiumAlt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264795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Jesús mismo no bautizaba sino sus discípulos.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3820982"/>
            <a:ext cx="861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2600" i="1" dirty="0">
                <a:solidFill>
                  <a:srgbClr val="000000"/>
                </a:solidFill>
                <a:cs typeface="+mn-cs"/>
              </a:rPr>
              <a:t>LBLA95</a:t>
            </a:r>
            <a:r>
              <a:rPr lang="es-PE" sz="2600" dirty="0">
                <a:solidFill>
                  <a:srgbClr val="000000"/>
                </a:solidFill>
                <a:cs typeface="+mn-cs"/>
              </a:rPr>
              <a:t>:  </a:t>
            </a:r>
            <a:r>
              <a:rPr lang="es-ES" sz="2600" dirty="0">
                <a:solidFill>
                  <a:srgbClr val="000000"/>
                </a:solidFill>
                <a:cs typeface="+mn-cs"/>
              </a:rPr>
              <a:t>Jesús mismo no bautizaba, sino sus discípulos.</a:t>
            </a:r>
            <a:r>
              <a:rPr lang="es-PE" sz="2600" dirty="0">
                <a:solidFill>
                  <a:srgbClr val="000000"/>
                </a:solidFill>
                <a:cs typeface="+mn-cs"/>
              </a:rPr>
              <a:t> </a:t>
            </a:r>
            <a:endParaRPr lang="es-PE" sz="2600" dirty="0">
              <a:solidFill>
                <a:srgbClr val="000000"/>
              </a:solidFill>
              <a:cs typeface="+mn-cs"/>
              <a:hlinkClick r:id="" action="ppaction://noaction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4800" y="3276658"/>
            <a:ext cx="8534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i="1" dirty="0">
                <a:cs typeface="+mn-cs"/>
              </a:rPr>
              <a:t>RVR60</a:t>
            </a:r>
            <a:r>
              <a:rPr lang="en-US" sz="2600" dirty="0">
                <a:cs typeface="+mn-cs"/>
              </a:rPr>
              <a:t>: J</a:t>
            </a:r>
            <a:r>
              <a:rPr lang="es-PE" sz="2600" dirty="0">
                <a:cs typeface="+mn-cs"/>
              </a:rPr>
              <a:t>esus no bautizaba, sino sus discípulos.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4800" y="4365307"/>
            <a:ext cx="883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600" i="1" dirty="0">
                <a:cs typeface="+mn-cs"/>
              </a:rPr>
              <a:t>NVI</a:t>
            </a:r>
            <a:r>
              <a:rPr lang="es-PE" sz="2600" dirty="0">
                <a:cs typeface="+mn-cs"/>
              </a:rPr>
              <a:t>: …no era Jesus quien bautizaba sino sus discipulos.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667000" y="12888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3SMN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943600" y="128885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IAI3S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099574" y="1370028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3SMG</a:t>
            </a:r>
          </a:p>
        </p:txBody>
      </p:sp>
    </p:spTree>
    <p:extLst>
      <p:ext uri="{BB962C8B-B14F-4D97-AF65-F5344CB8AC3E}">
        <p14:creationId xmlns:p14="http://schemas.microsoft.com/office/powerpoint/2010/main" val="83343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0629" y="590550"/>
            <a:ext cx="8991600" cy="22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PE" sz="3200" dirty="0">
                <a:latin typeface="Minion Pro"/>
                <a:cs typeface="Minion Pro"/>
              </a:rPr>
              <a:t>Apoc. 1:8 </a:t>
            </a:r>
            <a:r>
              <a:rPr lang="el-GR" sz="3200" dirty="0">
                <a:latin typeface="Minion Pro"/>
                <a:cs typeface="Minion Pro"/>
              </a:rPr>
              <a:t>Ἐγώ εἰμι τὸ Ἄλφα καὶ τὸ Ὦ, λέγει κύριος ὁ θεός, ὁ ὢν </a:t>
            </a:r>
            <a:r>
              <a:rPr lang="en-US" sz="3200" dirty="0">
                <a:cs typeface="+mn-cs"/>
              </a:rPr>
              <a:t>(el </a:t>
            </a:r>
            <a:r>
              <a:rPr lang="en-US" sz="3200" dirty="0" err="1">
                <a:cs typeface="+mn-cs"/>
              </a:rPr>
              <a:t>que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 err="1">
                <a:cs typeface="+mn-cs"/>
              </a:rPr>
              <a:t>es</a:t>
            </a:r>
            <a:r>
              <a:rPr lang="en-US" sz="3200" dirty="0">
                <a:cs typeface="+mn-cs"/>
              </a:rPr>
              <a:t>)</a:t>
            </a:r>
            <a:r>
              <a:rPr lang="en-US" sz="3200" dirty="0">
                <a:latin typeface="Bwgrkl" charset="0"/>
                <a:cs typeface="+mn-cs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καὶ </a:t>
            </a:r>
            <a:r>
              <a:rPr lang="el-GR" sz="3200" dirty="0">
                <a:latin typeface="Minion Pro"/>
                <a:cs typeface="Minion Pro"/>
              </a:rPr>
              <a:t>ὁ ἦν καὶ ὁ </a:t>
            </a:r>
            <a:r>
              <a:rPr lang="el-GR" sz="3200" dirty="0" smtClean="0">
                <a:latin typeface="Minion Pro"/>
                <a:cs typeface="Minion Pro"/>
              </a:rPr>
              <a:t>ἐρχόμενος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n-US" sz="3200" dirty="0" smtClean="0">
                <a:cs typeface="+mn-cs"/>
              </a:rPr>
              <a:t>(</a:t>
            </a:r>
            <a:r>
              <a:rPr lang="en-US" sz="3200" dirty="0" err="1">
                <a:cs typeface="+mn-cs"/>
              </a:rPr>
              <a:t>que</a:t>
            </a:r>
            <a:r>
              <a:rPr lang="en-US" sz="3200" dirty="0">
                <a:cs typeface="+mn-cs"/>
              </a:rPr>
              <a:t> ha de </a:t>
            </a:r>
            <a:r>
              <a:rPr lang="en-US" sz="3200" dirty="0" err="1">
                <a:cs typeface="+mn-cs"/>
              </a:rPr>
              <a:t>venir</a:t>
            </a:r>
            <a:r>
              <a:rPr lang="en-US" sz="3200" dirty="0">
                <a:cs typeface="+mn-cs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ὁ </a:t>
            </a:r>
            <a:r>
              <a:rPr lang="el-GR" sz="3200" dirty="0" smtClean="0">
                <a:latin typeface="Minion Pro"/>
                <a:cs typeface="Minion Pro"/>
              </a:rPr>
              <a:t>παντοκράτωρ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n-US" sz="3200" dirty="0" smtClean="0">
                <a:cs typeface="+mn-cs"/>
              </a:rPr>
              <a:t>(</a:t>
            </a:r>
            <a:r>
              <a:rPr lang="en-US" sz="3200" dirty="0" err="1">
                <a:cs typeface="+mn-cs"/>
              </a:rPr>
              <a:t>todopoderoso</a:t>
            </a:r>
            <a:r>
              <a:rPr lang="en-US" sz="3200" dirty="0">
                <a:cs typeface="+mn-cs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s-PE" sz="32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25" name="Group 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21047328"/>
              </p:ext>
            </p:extLst>
          </p:nvPr>
        </p:nvGraphicFramePr>
        <p:xfrm>
          <a:off x="457200" y="342900"/>
          <a:ext cx="8229600" cy="1590676"/>
        </p:xfrm>
        <a:graphic>
          <a:graphicData uri="http://schemas.openxmlformats.org/drawingml/2006/table">
            <a:tbl>
              <a:tblPr/>
              <a:tblGrid>
                <a:gridCol w="2362200"/>
                <a:gridCol w="5867400"/>
              </a:tblGrid>
              <a:tr h="49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Pronombres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9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 pronombre se usa en lugar de un sustantivo. Los pronombres del español son: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yo, tú, él, ella, nosotros, nos, me, se, le, lo, la, etc.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6559550" y="1"/>
            <a:ext cx="264077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 b="1" i="1">
                <a:solidFill>
                  <a:srgbClr val="003300"/>
                </a:solidFill>
                <a:cs typeface="+mn-cs"/>
              </a:rPr>
              <a:t>en espa</a:t>
            </a:r>
            <a:r>
              <a:rPr lang="es-PE" sz="3500" b="1" i="1">
                <a:solidFill>
                  <a:srgbClr val="003300"/>
                </a:solidFill>
                <a:cs typeface="+mn-cs"/>
              </a:rPr>
              <a:t>ñol</a:t>
            </a:r>
            <a:endParaRPr lang="en-US" sz="3500" b="1" i="1">
              <a:solidFill>
                <a:srgbClr val="003300"/>
              </a:solidFill>
              <a:cs typeface="+mn-cs"/>
            </a:endParaRP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1905000" y="226695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 smtClean="0">
                <a:cs typeface="+mn-cs"/>
              </a:rPr>
              <a:t>Juan </a:t>
            </a:r>
            <a:r>
              <a:rPr lang="es-PE" sz="2800" dirty="0">
                <a:cs typeface="+mn-cs"/>
              </a:rPr>
              <a:t>corre.</a:t>
            </a: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609600" y="364873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Juan, Humberto y Pablo van al mercado.   </a:t>
            </a: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2057400" y="3028950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b="1" i="1" u="sng" dirty="0">
                <a:cs typeface="+mn-cs"/>
              </a:rPr>
              <a:t>El</a:t>
            </a:r>
            <a:r>
              <a:rPr lang="es-PE" sz="2800" dirty="0">
                <a:cs typeface="+mn-cs"/>
              </a:rPr>
              <a:t> corre.</a:t>
            </a: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2057400" y="4334530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b="1" i="1" u="sng" dirty="0">
                <a:cs typeface="+mn-cs"/>
              </a:rPr>
              <a:t>Ellos</a:t>
            </a:r>
            <a:r>
              <a:rPr lang="es-PE" sz="2800" dirty="0">
                <a:cs typeface="+mn-cs"/>
              </a:rPr>
              <a:t> van al mercado.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2400300" y="2239030"/>
            <a:ext cx="381000" cy="3962400"/>
          </a:xfrm>
          <a:prstGeom prst="leftBrac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2171700" y="2381250"/>
            <a:ext cx="381000" cy="914400"/>
          </a:xfrm>
          <a:prstGeom prst="leftBrac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7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0629" y="590550"/>
            <a:ext cx="8991600" cy="22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PE" sz="3200" dirty="0">
                <a:latin typeface="Minion Pro"/>
                <a:cs typeface="Minion Pro"/>
              </a:rPr>
              <a:t>Apoc. 1:8 </a:t>
            </a:r>
            <a:r>
              <a:rPr lang="el-GR" sz="3200" dirty="0">
                <a:latin typeface="Minion Pro"/>
                <a:cs typeface="Minion Pro"/>
              </a:rPr>
              <a:t>Ἐγώ εἰμι τὸ Ἄλφα καὶ τὸ Ὦ, λέγει κύριος ὁ θεός, ὁ ὢν </a:t>
            </a:r>
            <a:r>
              <a:rPr lang="en-US" sz="3200" dirty="0">
                <a:cs typeface="+mn-cs"/>
              </a:rPr>
              <a:t>(el </a:t>
            </a:r>
            <a:r>
              <a:rPr lang="en-US" sz="3200" dirty="0" err="1">
                <a:cs typeface="+mn-cs"/>
              </a:rPr>
              <a:t>que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 err="1">
                <a:cs typeface="+mn-cs"/>
              </a:rPr>
              <a:t>es</a:t>
            </a:r>
            <a:r>
              <a:rPr lang="en-US" sz="3200" dirty="0">
                <a:cs typeface="+mn-cs"/>
              </a:rPr>
              <a:t>)</a:t>
            </a:r>
            <a:r>
              <a:rPr lang="en-US" sz="3200" dirty="0">
                <a:latin typeface="Bwgrkl" charset="0"/>
                <a:cs typeface="+mn-cs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καὶ </a:t>
            </a:r>
            <a:r>
              <a:rPr lang="el-GR" sz="3200" dirty="0">
                <a:latin typeface="Minion Pro"/>
                <a:cs typeface="Minion Pro"/>
              </a:rPr>
              <a:t>ὁ ἦν καὶ ὁ </a:t>
            </a:r>
            <a:r>
              <a:rPr lang="el-GR" sz="3200" dirty="0" smtClean="0">
                <a:latin typeface="Minion Pro"/>
                <a:cs typeface="Minion Pro"/>
              </a:rPr>
              <a:t>ἐρχόμενος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n-US" sz="3200" dirty="0" smtClean="0">
                <a:cs typeface="+mn-cs"/>
              </a:rPr>
              <a:t>(</a:t>
            </a:r>
            <a:r>
              <a:rPr lang="en-US" sz="3200" dirty="0" err="1">
                <a:cs typeface="+mn-cs"/>
              </a:rPr>
              <a:t>que</a:t>
            </a:r>
            <a:r>
              <a:rPr lang="en-US" sz="3200" dirty="0">
                <a:cs typeface="+mn-cs"/>
              </a:rPr>
              <a:t> ha de </a:t>
            </a:r>
            <a:r>
              <a:rPr lang="en-US" sz="3200" dirty="0" err="1">
                <a:cs typeface="+mn-cs"/>
              </a:rPr>
              <a:t>venir</a:t>
            </a:r>
            <a:r>
              <a:rPr lang="en-US" sz="3200" dirty="0">
                <a:cs typeface="+mn-cs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ὁ </a:t>
            </a:r>
            <a:r>
              <a:rPr lang="el-GR" sz="3200" dirty="0" smtClean="0">
                <a:latin typeface="Minion Pro"/>
                <a:cs typeface="Minion Pro"/>
              </a:rPr>
              <a:t>παντοκράτωρ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n-US" sz="3200" dirty="0" smtClean="0">
                <a:cs typeface="+mn-cs"/>
              </a:rPr>
              <a:t>(</a:t>
            </a:r>
            <a:r>
              <a:rPr lang="en-US" sz="3200" dirty="0" err="1">
                <a:cs typeface="+mn-cs"/>
              </a:rPr>
              <a:t>todopoderoso</a:t>
            </a:r>
            <a:r>
              <a:rPr lang="en-US" sz="3200" dirty="0">
                <a:cs typeface="+mn-cs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s-PE" sz="3200" dirty="0">
              <a:cs typeface="+mn-cs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28800" y="59055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1SN</a:t>
            </a:r>
          </a:p>
        </p:txBody>
      </p:sp>
    </p:spTree>
    <p:extLst>
      <p:ext uri="{BB962C8B-B14F-4D97-AF65-F5344CB8AC3E}">
        <p14:creationId xmlns:p14="http://schemas.microsoft.com/office/powerpoint/2010/main" val="265838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0629" y="590550"/>
            <a:ext cx="8991600" cy="22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PE" sz="3200" dirty="0">
                <a:latin typeface="Minion Pro"/>
                <a:cs typeface="Minion Pro"/>
              </a:rPr>
              <a:t>Apoc. 1:8 </a:t>
            </a:r>
            <a:r>
              <a:rPr lang="el-GR" sz="3200" dirty="0">
                <a:latin typeface="Minion Pro"/>
                <a:cs typeface="Minion Pro"/>
              </a:rPr>
              <a:t>Ἐγώ εἰμι τὸ Ἄλφα καὶ τὸ Ὦ, λέγει κύριος ὁ θεός, ὁ ὢν </a:t>
            </a:r>
            <a:r>
              <a:rPr lang="en-US" sz="3200" dirty="0">
                <a:cs typeface="+mn-cs"/>
              </a:rPr>
              <a:t>(el </a:t>
            </a:r>
            <a:r>
              <a:rPr lang="en-US" sz="3200" dirty="0" err="1">
                <a:cs typeface="+mn-cs"/>
              </a:rPr>
              <a:t>que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 err="1">
                <a:cs typeface="+mn-cs"/>
              </a:rPr>
              <a:t>es</a:t>
            </a:r>
            <a:r>
              <a:rPr lang="en-US" sz="3200" dirty="0">
                <a:cs typeface="+mn-cs"/>
              </a:rPr>
              <a:t>)</a:t>
            </a:r>
            <a:r>
              <a:rPr lang="en-US" sz="3200" dirty="0">
                <a:latin typeface="Bwgrkl" charset="0"/>
                <a:cs typeface="+mn-cs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καὶ </a:t>
            </a:r>
            <a:r>
              <a:rPr lang="el-GR" sz="3200" dirty="0">
                <a:latin typeface="Minion Pro"/>
                <a:cs typeface="Minion Pro"/>
              </a:rPr>
              <a:t>ὁ ἦν καὶ ὁ </a:t>
            </a:r>
            <a:r>
              <a:rPr lang="el-GR" sz="3200" dirty="0" smtClean="0">
                <a:latin typeface="Minion Pro"/>
                <a:cs typeface="Minion Pro"/>
              </a:rPr>
              <a:t>ἐρχόμενος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n-US" sz="3200" dirty="0" smtClean="0">
                <a:cs typeface="+mn-cs"/>
              </a:rPr>
              <a:t>(</a:t>
            </a:r>
            <a:r>
              <a:rPr lang="en-US" sz="3200" dirty="0" err="1">
                <a:cs typeface="+mn-cs"/>
              </a:rPr>
              <a:t>que</a:t>
            </a:r>
            <a:r>
              <a:rPr lang="en-US" sz="3200" dirty="0">
                <a:cs typeface="+mn-cs"/>
              </a:rPr>
              <a:t> ha de </a:t>
            </a:r>
            <a:r>
              <a:rPr lang="en-US" sz="3200" dirty="0" err="1">
                <a:cs typeface="+mn-cs"/>
              </a:rPr>
              <a:t>venir</a:t>
            </a:r>
            <a:r>
              <a:rPr lang="en-US" sz="3200" dirty="0">
                <a:cs typeface="+mn-cs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ὁ </a:t>
            </a:r>
            <a:r>
              <a:rPr lang="el-GR" sz="3200" dirty="0" smtClean="0">
                <a:latin typeface="Minion Pro"/>
                <a:cs typeface="Minion Pro"/>
              </a:rPr>
              <a:t>παντοκράτωρ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n-US" sz="3200" dirty="0" smtClean="0">
                <a:cs typeface="+mn-cs"/>
              </a:rPr>
              <a:t>(</a:t>
            </a:r>
            <a:r>
              <a:rPr lang="en-US" sz="3200" dirty="0" err="1">
                <a:cs typeface="+mn-cs"/>
              </a:rPr>
              <a:t>todopoderoso</a:t>
            </a:r>
            <a:r>
              <a:rPr lang="en-US" sz="3200" dirty="0">
                <a:cs typeface="+mn-cs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s-PE" sz="3200" dirty="0">
              <a:cs typeface="+mn-cs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28800" y="59055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1SN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14600" y="59055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PAI1S</a:t>
            </a:r>
          </a:p>
        </p:txBody>
      </p:sp>
    </p:spTree>
    <p:extLst>
      <p:ext uri="{BB962C8B-B14F-4D97-AF65-F5344CB8AC3E}">
        <p14:creationId xmlns:p14="http://schemas.microsoft.com/office/powerpoint/2010/main" val="10251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0629" y="590550"/>
            <a:ext cx="8991600" cy="22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PE" sz="3200" dirty="0">
                <a:latin typeface="Minion Pro"/>
                <a:cs typeface="Minion Pro"/>
              </a:rPr>
              <a:t>Apoc. 1:8 </a:t>
            </a:r>
            <a:r>
              <a:rPr lang="el-GR" sz="3200" dirty="0">
                <a:latin typeface="Minion Pro"/>
                <a:cs typeface="Minion Pro"/>
              </a:rPr>
              <a:t>Ἐγώ εἰμι τὸ Ἄλφα καὶ τὸ Ὦ, λέγει κύριος ὁ θεός, ὁ ὢν </a:t>
            </a:r>
            <a:r>
              <a:rPr lang="en-US" sz="3200" dirty="0">
                <a:cs typeface="+mn-cs"/>
              </a:rPr>
              <a:t>(el </a:t>
            </a:r>
            <a:r>
              <a:rPr lang="en-US" sz="3200" dirty="0" err="1">
                <a:cs typeface="+mn-cs"/>
              </a:rPr>
              <a:t>que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 err="1">
                <a:cs typeface="+mn-cs"/>
              </a:rPr>
              <a:t>es</a:t>
            </a:r>
            <a:r>
              <a:rPr lang="en-US" sz="3200" dirty="0">
                <a:cs typeface="+mn-cs"/>
              </a:rPr>
              <a:t>)</a:t>
            </a:r>
            <a:r>
              <a:rPr lang="en-US" sz="3200" dirty="0">
                <a:latin typeface="Bwgrkl" charset="0"/>
                <a:cs typeface="+mn-cs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καὶ </a:t>
            </a:r>
            <a:r>
              <a:rPr lang="el-GR" sz="3200" dirty="0">
                <a:latin typeface="Minion Pro"/>
                <a:cs typeface="Minion Pro"/>
              </a:rPr>
              <a:t>ὁ ἦν καὶ ὁ </a:t>
            </a:r>
            <a:r>
              <a:rPr lang="el-GR" sz="3200" dirty="0" smtClean="0">
                <a:latin typeface="Minion Pro"/>
                <a:cs typeface="Minion Pro"/>
              </a:rPr>
              <a:t>ἐρχόμενος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n-US" sz="3200" dirty="0" smtClean="0">
                <a:cs typeface="+mn-cs"/>
              </a:rPr>
              <a:t>(</a:t>
            </a:r>
            <a:r>
              <a:rPr lang="en-US" sz="3200" dirty="0" err="1">
                <a:cs typeface="+mn-cs"/>
              </a:rPr>
              <a:t>que</a:t>
            </a:r>
            <a:r>
              <a:rPr lang="en-US" sz="3200" dirty="0">
                <a:cs typeface="+mn-cs"/>
              </a:rPr>
              <a:t> ha de </a:t>
            </a:r>
            <a:r>
              <a:rPr lang="en-US" sz="3200" dirty="0" err="1">
                <a:cs typeface="+mn-cs"/>
              </a:rPr>
              <a:t>venir</a:t>
            </a:r>
            <a:r>
              <a:rPr lang="en-US" sz="3200" dirty="0">
                <a:cs typeface="+mn-cs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ὁ </a:t>
            </a:r>
            <a:r>
              <a:rPr lang="el-GR" sz="3200" dirty="0" smtClean="0">
                <a:latin typeface="Minion Pro"/>
                <a:cs typeface="Minion Pro"/>
              </a:rPr>
              <a:t>παντοκράτωρ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n-US" sz="3200" dirty="0" smtClean="0">
                <a:cs typeface="+mn-cs"/>
              </a:rPr>
              <a:t>(</a:t>
            </a:r>
            <a:r>
              <a:rPr lang="en-US" sz="3200" dirty="0" err="1">
                <a:cs typeface="+mn-cs"/>
              </a:rPr>
              <a:t>todopoderoso</a:t>
            </a:r>
            <a:r>
              <a:rPr lang="en-US" sz="3200" dirty="0">
                <a:cs typeface="+mn-cs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s-PE" sz="3200" dirty="0">
              <a:cs typeface="+mn-cs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28800" y="59055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1SN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14600" y="59055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PAI1S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400800" y="590550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PAI3S</a:t>
            </a:r>
          </a:p>
        </p:txBody>
      </p:sp>
    </p:spTree>
    <p:extLst>
      <p:ext uri="{BB962C8B-B14F-4D97-AF65-F5344CB8AC3E}">
        <p14:creationId xmlns:p14="http://schemas.microsoft.com/office/powerpoint/2010/main" val="393318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0629" y="590550"/>
            <a:ext cx="8991600" cy="22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PE" sz="3200" dirty="0">
                <a:latin typeface="Minion Pro"/>
                <a:cs typeface="Minion Pro"/>
              </a:rPr>
              <a:t>Apoc. 1:8 </a:t>
            </a:r>
            <a:r>
              <a:rPr lang="el-GR" sz="3200" dirty="0">
                <a:latin typeface="Minion Pro"/>
                <a:cs typeface="Minion Pro"/>
              </a:rPr>
              <a:t>Ἐγώ εἰμι τὸ Ἄλφα καὶ τὸ Ὦ, λέγει κύριος ὁ θεός, ὁ ὢν </a:t>
            </a:r>
            <a:r>
              <a:rPr lang="en-US" sz="3200" dirty="0">
                <a:cs typeface="+mn-cs"/>
              </a:rPr>
              <a:t>(el </a:t>
            </a:r>
            <a:r>
              <a:rPr lang="en-US" sz="3200" dirty="0" err="1">
                <a:cs typeface="+mn-cs"/>
              </a:rPr>
              <a:t>que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 err="1">
                <a:cs typeface="+mn-cs"/>
              </a:rPr>
              <a:t>es</a:t>
            </a:r>
            <a:r>
              <a:rPr lang="en-US" sz="3200" dirty="0">
                <a:cs typeface="+mn-cs"/>
              </a:rPr>
              <a:t>)</a:t>
            </a:r>
            <a:r>
              <a:rPr lang="en-US" sz="3200" dirty="0">
                <a:latin typeface="Bwgrkl" charset="0"/>
                <a:cs typeface="+mn-cs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καὶ </a:t>
            </a:r>
            <a:r>
              <a:rPr lang="el-GR" sz="3200" dirty="0">
                <a:latin typeface="Minion Pro"/>
                <a:cs typeface="Minion Pro"/>
              </a:rPr>
              <a:t>ὁ ἦν καὶ ὁ </a:t>
            </a:r>
            <a:r>
              <a:rPr lang="el-GR" sz="3200" dirty="0" smtClean="0">
                <a:latin typeface="Minion Pro"/>
                <a:cs typeface="Minion Pro"/>
              </a:rPr>
              <a:t>ἐρχόμενος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n-US" sz="3200" dirty="0" smtClean="0">
                <a:cs typeface="+mn-cs"/>
              </a:rPr>
              <a:t>(</a:t>
            </a:r>
            <a:r>
              <a:rPr lang="en-US" sz="3200" dirty="0" err="1">
                <a:cs typeface="+mn-cs"/>
              </a:rPr>
              <a:t>que</a:t>
            </a:r>
            <a:r>
              <a:rPr lang="en-US" sz="3200" dirty="0">
                <a:cs typeface="+mn-cs"/>
              </a:rPr>
              <a:t> ha de </a:t>
            </a:r>
            <a:r>
              <a:rPr lang="en-US" sz="3200" dirty="0" err="1">
                <a:cs typeface="+mn-cs"/>
              </a:rPr>
              <a:t>venir</a:t>
            </a:r>
            <a:r>
              <a:rPr lang="en-US" sz="3200" dirty="0">
                <a:cs typeface="+mn-cs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ὁ </a:t>
            </a:r>
            <a:r>
              <a:rPr lang="el-GR" sz="3200" dirty="0" smtClean="0">
                <a:latin typeface="Minion Pro"/>
                <a:cs typeface="Minion Pro"/>
              </a:rPr>
              <a:t>παντοκράτωρ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n-US" sz="3200" dirty="0" smtClean="0">
                <a:cs typeface="+mn-cs"/>
              </a:rPr>
              <a:t>(</a:t>
            </a:r>
            <a:r>
              <a:rPr lang="en-US" sz="3200" dirty="0" err="1">
                <a:cs typeface="+mn-cs"/>
              </a:rPr>
              <a:t>todopoderoso</a:t>
            </a:r>
            <a:r>
              <a:rPr lang="en-US" sz="3200" dirty="0">
                <a:cs typeface="+mn-cs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s-PE" sz="3200" dirty="0">
              <a:cs typeface="+mn-cs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28800" y="59055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1SN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14600" y="59055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PAI1S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400800" y="590550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PAI3S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800600" y="1334408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IAI3S</a:t>
            </a:r>
          </a:p>
        </p:txBody>
      </p:sp>
    </p:spTree>
    <p:extLst>
      <p:ext uri="{BB962C8B-B14F-4D97-AF65-F5344CB8AC3E}">
        <p14:creationId xmlns:p14="http://schemas.microsoft.com/office/powerpoint/2010/main" val="213427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0629" y="590550"/>
            <a:ext cx="8991600" cy="22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PE" sz="3200" dirty="0">
                <a:latin typeface="Minion Pro"/>
                <a:cs typeface="Minion Pro"/>
              </a:rPr>
              <a:t>Apoc. 1:8 </a:t>
            </a:r>
            <a:r>
              <a:rPr lang="el-GR" sz="3200" dirty="0">
                <a:latin typeface="Minion Pro"/>
                <a:cs typeface="Minion Pro"/>
              </a:rPr>
              <a:t>Ἐγώ εἰμι τὸ Ἄλφα καὶ τὸ Ὦ, λέγει κύριος ὁ θεός, ὁ ὢν </a:t>
            </a:r>
            <a:r>
              <a:rPr lang="en-US" sz="3200" dirty="0">
                <a:cs typeface="+mn-cs"/>
              </a:rPr>
              <a:t>(el </a:t>
            </a:r>
            <a:r>
              <a:rPr lang="en-US" sz="3200" dirty="0" err="1">
                <a:cs typeface="+mn-cs"/>
              </a:rPr>
              <a:t>que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 err="1">
                <a:cs typeface="+mn-cs"/>
              </a:rPr>
              <a:t>es</a:t>
            </a:r>
            <a:r>
              <a:rPr lang="en-US" sz="3200" dirty="0">
                <a:cs typeface="+mn-cs"/>
              </a:rPr>
              <a:t>)</a:t>
            </a:r>
            <a:r>
              <a:rPr lang="en-US" sz="3200" dirty="0">
                <a:latin typeface="Bwgrkl" charset="0"/>
                <a:cs typeface="+mn-cs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καὶ </a:t>
            </a:r>
            <a:r>
              <a:rPr lang="el-GR" sz="3200" dirty="0">
                <a:latin typeface="Minion Pro"/>
                <a:cs typeface="Minion Pro"/>
              </a:rPr>
              <a:t>ὁ ἦν καὶ ὁ </a:t>
            </a:r>
            <a:r>
              <a:rPr lang="el-GR" sz="3200" dirty="0" smtClean="0">
                <a:latin typeface="Minion Pro"/>
                <a:cs typeface="Minion Pro"/>
              </a:rPr>
              <a:t>ἐρχόμενος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n-US" sz="3200" dirty="0" smtClean="0">
                <a:cs typeface="+mn-cs"/>
              </a:rPr>
              <a:t>(</a:t>
            </a:r>
            <a:r>
              <a:rPr lang="en-US" sz="3200" dirty="0" err="1">
                <a:cs typeface="+mn-cs"/>
              </a:rPr>
              <a:t>que</a:t>
            </a:r>
            <a:r>
              <a:rPr lang="en-US" sz="3200" dirty="0">
                <a:cs typeface="+mn-cs"/>
              </a:rPr>
              <a:t> ha de </a:t>
            </a:r>
            <a:r>
              <a:rPr lang="en-US" sz="3200" dirty="0" err="1">
                <a:cs typeface="+mn-cs"/>
              </a:rPr>
              <a:t>venir</a:t>
            </a:r>
            <a:r>
              <a:rPr lang="en-US" sz="3200" dirty="0">
                <a:cs typeface="+mn-cs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ὁ </a:t>
            </a:r>
            <a:r>
              <a:rPr lang="el-GR" sz="3200" dirty="0" smtClean="0">
                <a:latin typeface="Minion Pro"/>
                <a:cs typeface="Minion Pro"/>
              </a:rPr>
              <a:t>παντοκράτωρ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n-US" sz="3200" dirty="0" smtClean="0">
                <a:cs typeface="+mn-cs"/>
              </a:rPr>
              <a:t>(</a:t>
            </a:r>
            <a:r>
              <a:rPr lang="en-US" sz="3200" dirty="0" err="1">
                <a:cs typeface="+mn-cs"/>
              </a:rPr>
              <a:t>todopoderoso</a:t>
            </a:r>
            <a:r>
              <a:rPr lang="en-US" sz="3200" dirty="0">
                <a:cs typeface="+mn-cs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s-PE" sz="3200" dirty="0">
              <a:cs typeface="+mn-cs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2989243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cs typeface="+mn-cs"/>
              </a:rPr>
              <a:t>Yo</a:t>
            </a:r>
            <a:r>
              <a:rPr lang="en-US" sz="2800" dirty="0">
                <a:cs typeface="+mn-cs"/>
              </a:rPr>
              <a:t> soy el </a:t>
            </a:r>
            <a:r>
              <a:rPr lang="en-US" sz="2800" dirty="0" err="1">
                <a:cs typeface="+mn-cs"/>
              </a:rPr>
              <a:t>alfa</a:t>
            </a:r>
            <a:r>
              <a:rPr lang="en-US" sz="2800" dirty="0">
                <a:cs typeface="+mn-cs"/>
              </a:rPr>
              <a:t> y la omega, dice (el) S</a:t>
            </a:r>
            <a:r>
              <a:rPr lang="es-PE" sz="2800" dirty="0">
                <a:cs typeface="+mn-cs"/>
              </a:rPr>
              <a:t>eñor Dios, el que es y el que era y que ha de venir, el todopoderoso.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28800" y="59055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1SN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14600" y="59055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PAI1S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400800" y="590550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PAI3S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800600" y="1334408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dirty="0">
                <a:cs typeface="+mn-cs"/>
              </a:rPr>
              <a:t>IAI3S</a:t>
            </a:r>
          </a:p>
        </p:txBody>
      </p:sp>
    </p:spTree>
    <p:extLst>
      <p:ext uri="{BB962C8B-B14F-4D97-AF65-F5344CB8AC3E}">
        <p14:creationId xmlns:p14="http://schemas.microsoft.com/office/powerpoint/2010/main" val="202310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81915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cs typeface="+mn-cs"/>
              </a:rPr>
              <a:t>Juan 1:1  </a:t>
            </a:r>
            <a:r>
              <a:rPr lang="en-US" sz="3200" dirty="0" err="1">
                <a:latin typeface="Bwgrkn"/>
                <a:cs typeface="Bwgrkn"/>
              </a:rPr>
              <a:t>evn</a:t>
            </a:r>
            <a:r>
              <a:rPr lang="en-US" sz="3200" dirty="0">
                <a:latin typeface="Bwgrkn"/>
                <a:cs typeface="Bwgrkn"/>
              </a:rPr>
              <a:t> </a:t>
            </a:r>
            <a:r>
              <a:rPr lang="en-US" sz="3200" dirty="0" err="1">
                <a:latin typeface="Bwgrkn"/>
                <a:cs typeface="Bwgrkn"/>
              </a:rPr>
              <a:t>avrch</a:t>
            </a:r>
            <a:r>
              <a:rPr lang="en-US" sz="3200" dirty="0">
                <a:latin typeface="Bwgrkl" charset="0"/>
                <a:cs typeface="+mn-cs"/>
              </a:rPr>
              <a:t>/| </a:t>
            </a:r>
            <a:r>
              <a:rPr lang="en-US" sz="2800" dirty="0">
                <a:cs typeface="+mn-cs"/>
              </a:rPr>
              <a:t>(principio) </a:t>
            </a:r>
            <a:r>
              <a:rPr lang="en-US" sz="3200" dirty="0">
                <a:latin typeface="Bwgrkn"/>
                <a:cs typeface="Bwgrkn"/>
              </a:rPr>
              <a:t>h=n o` </a:t>
            </a:r>
            <a:r>
              <a:rPr lang="en-US" sz="3200" dirty="0" err="1">
                <a:latin typeface="Bwgrkn"/>
                <a:cs typeface="Bwgrkn"/>
              </a:rPr>
              <a:t>lo,goj</a:t>
            </a:r>
            <a:r>
              <a:rPr lang="en-US" sz="3200" dirty="0">
                <a:latin typeface="Bwgrkn"/>
                <a:cs typeface="Bwgrkn"/>
              </a:rPr>
              <a:t>( </a:t>
            </a:r>
            <a:r>
              <a:rPr lang="en-US" sz="3200" dirty="0" err="1">
                <a:latin typeface="Bwgrkn"/>
                <a:cs typeface="Bwgrkn"/>
              </a:rPr>
              <a:t>kai</a:t>
            </a:r>
            <a:r>
              <a:rPr lang="en-US" sz="3200" dirty="0">
                <a:latin typeface="Bwgrkn"/>
                <a:cs typeface="Bwgrkn"/>
              </a:rPr>
              <a:t>. o` </a:t>
            </a:r>
            <a:r>
              <a:rPr lang="en-US" sz="3200" dirty="0" err="1">
                <a:latin typeface="Bwgrkn"/>
                <a:cs typeface="Bwgrkn"/>
              </a:rPr>
              <a:t>lo,goj</a:t>
            </a:r>
            <a:r>
              <a:rPr lang="en-US" sz="3200" dirty="0">
                <a:latin typeface="Bwgrkn"/>
                <a:cs typeface="Bwgrkn"/>
              </a:rPr>
              <a:t> h=n </a:t>
            </a:r>
            <a:r>
              <a:rPr lang="en-US" sz="3200" dirty="0" err="1">
                <a:latin typeface="Bwgrkn"/>
                <a:cs typeface="Bwgrkn"/>
              </a:rPr>
              <a:t>pro.j</a:t>
            </a:r>
            <a:r>
              <a:rPr lang="en-US" sz="3200" dirty="0">
                <a:latin typeface="Bwgrkn"/>
                <a:cs typeface="Bwgrkn"/>
              </a:rPr>
              <a:t> </a:t>
            </a:r>
            <a:r>
              <a:rPr lang="en-US" sz="2800" dirty="0">
                <a:cs typeface="+mn-cs"/>
              </a:rPr>
              <a:t>(a, </a:t>
            </a:r>
            <a:r>
              <a:rPr lang="en-US" sz="2800" dirty="0" err="1">
                <a:cs typeface="+mn-cs"/>
              </a:rPr>
              <a:t>hacia</a:t>
            </a:r>
            <a:r>
              <a:rPr lang="en-US" sz="2800" dirty="0">
                <a:cs typeface="+mn-cs"/>
              </a:rPr>
              <a:t>, con) </a:t>
            </a:r>
            <a:r>
              <a:rPr lang="en-US" sz="3200" dirty="0" err="1">
                <a:latin typeface="Bwgrkn"/>
                <a:cs typeface="Bwgrkn"/>
              </a:rPr>
              <a:t>to.n</a:t>
            </a:r>
            <a:r>
              <a:rPr lang="en-US" sz="3200" dirty="0">
                <a:latin typeface="Bwgrkn"/>
                <a:cs typeface="Bwgrkn"/>
              </a:rPr>
              <a:t> </a:t>
            </a:r>
            <a:r>
              <a:rPr lang="en-US" sz="3200" dirty="0" err="1">
                <a:latin typeface="Bwgrkn"/>
                <a:cs typeface="Bwgrkn"/>
              </a:rPr>
              <a:t>qeo,n</a:t>
            </a:r>
            <a:r>
              <a:rPr lang="en-US" sz="3200" dirty="0">
                <a:latin typeface="Bwgrkn"/>
                <a:cs typeface="Bwgrkn"/>
              </a:rPr>
              <a:t>( </a:t>
            </a:r>
            <a:r>
              <a:rPr lang="en-US" sz="3200" dirty="0" err="1">
                <a:latin typeface="Bwgrkn"/>
                <a:cs typeface="Bwgrkn"/>
              </a:rPr>
              <a:t>kai</a:t>
            </a:r>
            <a:r>
              <a:rPr lang="en-US" sz="3200" dirty="0">
                <a:latin typeface="Bwgrkn"/>
                <a:cs typeface="Bwgrkn"/>
              </a:rPr>
              <a:t>. </a:t>
            </a:r>
            <a:r>
              <a:rPr lang="en-US" sz="3200" dirty="0" err="1">
                <a:latin typeface="Bwgrkn"/>
                <a:cs typeface="Bwgrkn"/>
              </a:rPr>
              <a:t>qeo.j</a:t>
            </a:r>
            <a:r>
              <a:rPr lang="en-US" sz="3200" dirty="0">
                <a:latin typeface="Bwgrkn"/>
                <a:cs typeface="Bwgrkn"/>
              </a:rPr>
              <a:t> h=n o` </a:t>
            </a:r>
            <a:r>
              <a:rPr lang="en-US" sz="3200" dirty="0" err="1">
                <a:latin typeface="Bwgrkn"/>
                <a:cs typeface="Bwgrkn"/>
              </a:rPr>
              <a:t>lo,goj</a:t>
            </a:r>
            <a:r>
              <a:rPr lang="en-US" sz="3200" dirty="0">
                <a:latin typeface="Bwgrkn"/>
                <a:cs typeface="Bwgrkn"/>
              </a:rPr>
              <a:t>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" y="2455843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En (el) principio era La Palabra, y La Palabra era con Dios, y La Palabra era Dios.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724400" y="5334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IAI3S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allAtOnce"/>
      <p:bldP spid="13317" grpId="0"/>
      <p:bldP spid="133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24388"/>
            <a:ext cx="7360345" cy="4185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latin typeface="Minion Pro"/>
                <a:cs typeface="Minion Pro"/>
              </a:rPr>
              <a:t>76. </a:t>
            </a:r>
            <a:r>
              <a:rPr lang="en-US" sz="3800" dirty="0" err="1">
                <a:latin typeface="Minion Pro"/>
                <a:cs typeface="Minion Pro"/>
              </a:rPr>
              <a:t>εὑρίσκω</a:t>
            </a:r>
            <a:r>
              <a:rPr lang="en-US" sz="3800" dirty="0">
                <a:latin typeface="Minion Pro"/>
                <a:cs typeface="Minion Pro"/>
              </a:rPr>
              <a:t>: </a:t>
            </a:r>
            <a:r>
              <a:rPr lang="en-US" sz="3800" dirty="0" err="1">
                <a:latin typeface="Minion Pro"/>
                <a:cs typeface="Minion Pro"/>
              </a:rPr>
              <a:t>encontrar</a:t>
            </a:r>
            <a:r>
              <a:rPr lang="en-US" sz="3800" dirty="0">
                <a:latin typeface="Minion Pro"/>
                <a:cs typeface="Minion Pro"/>
              </a:rPr>
              <a:t> (176)</a:t>
            </a:r>
            <a:endParaRPr lang="es-ES_tradnl" sz="3800" dirty="0">
              <a:latin typeface="Minion Pro"/>
              <a:cs typeface="Minion Pro"/>
            </a:endParaRPr>
          </a:p>
          <a:p>
            <a:r>
              <a:rPr lang="en-US" sz="3800" dirty="0">
                <a:latin typeface="Minion Pro"/>
                <a:cs typeface="Minion Pro"/>
              </a:rPr>
              <a:t>77. </a:t>
            </a:r>
            <a:r>
              <a:rPr lang="en-US" sz="3800" dirty="0" err="1">
                <a:latin typeface="Minion Pro"/>
                <a:cs typeface="Minion Pro"/>
              </a:rPr>
              <a:t>ἐσθίω</a:t>
            </a:r>
            <a:r>
              <a:rPr lang="en-US" sz="3800" dirty="0">
                <a:latin typeface="Minion Pro"/>
                <a:cs typeface="Minion Pro"/>
              </a:rPr>
              <a:t>: comer (158)</a:t>
            </a:r>
            <a:endParaRPr lang="es-ES_tradnl" sz="3800" dirty="0">
              <a:latin typeface="Minion Pro"/>
              <a:cs typeface="Minion Pro"/>
            </a:endParaRPr>
          </a:p>
          <a:p>
            <a:r>
              <a:rPr lang="en-US" sz="3800" dirty="0">
                <a:latin typeface="Minion Pro"/>
                <a:cs typeface="Minion Pro"/>
              </a:rPr>
              <a:t>78. </a:t>
            </a:r>
            <a:r>
              <a:rPr lang="en-US" sz="3800" dirty="0" err="1">
                <a:latin typeface="Minion Pro"/>
                <a:cs typeface="Minion Pro"/>
              </a:rPr>
              <a:t>ἐγείρω</a:t>
            </a:r>
            <a:r>
              <a:rPr lang="en-US" sz="3800" dirty="0">
                <a:latin typeface="Minion Pro"/>
                <a:cs typeface="Minion Pro"/>
              </a:rPr>
              <a:t>: </a:t>
            </a:r>
            <a:r>
              <a:rPr lang="en-US" sz="3800" dirty="0" err="1">
                <a:latin typeface="Minion Pro"/>
                <a:cs typeface="Minion Pro"/>
              </a:rPr>
              <a:t>levantar</a:t>
            </a:r>
            <a:r>
              <a:rPr lang="en-US" sz="3800" dirty="0">
                <a:latin typeface="Minion Pro"/>
                <a:cs typeface="Minion Pro"/>
              </a:rPr>
              <a:t>, </a:t>
            </a:r>
            <a:r>
              <a:rPr lang="en-US" sz="3800" dirty="0" err="1">
                <a:latin typeface="Minion Pro"/>
                <a:cs typeface="Minion Pro"/>
              </a:rPr>
              <a:t>resucitar</a:t>
            </a:r>
            <a:r>
              <a:rPr lang="en-US" sz="3800" dirty="0">
                <a:latin typeface="Minion Pro"/>
                <a:cs typeface="Minion Pro"/>
              </a:rPr>
              <a:t> (144)</a:t>
            </a:r>
            <a:endParaRPr lang="es-ES_tradnl" sz="3800" dirty="0">
              <a:latin typeface="Minion Pro"/>
              <a:cs typeface="Minion Pro"/>
            </a:endParaRPr>
          </a:p>
          <a:p>
            <a:r>
              <a:rPr lang="en-US" sz="3800" dirty="0">
                <a:latin typeface="Minion Pro"/>
                <a:cs typeface="Minion Pro"/>
              </a:rPr>
              <a:t>79. </a:t>
            </a:r>
            <a:r>
              <a:rPr lang="en-US" sz="3800" dirty="0" err="1">
                <a:latin typeface="Minion Pro"/>
                <a:cs typeface="Minion Pro"/>
              </a:rPr>
              <a:t>ἀ</a:t>
            </a:r>
            <a:r>
              <a:rPr lang="en-US" sz="3800" dirty="0">
                <a:latin typeface="Minion Pro"/>
                <a:cs typeface="Minion Pro"/>
              </a:rPr>
              <a:t>π</a:t>
            </a:r>
            <a:r>
              <a:rPr lang="en-US" sz="3800" dirty="0" err="1">
                <a:latin typeface="Minion Pro"/>
                <a:cs typeface="Minion Pro"/>
              </a:rPr>
              <a:t>οστέλλω</a:t>
            </a:r>
            <a:r>
              <a:rPr lang="en-US" sz="3800" dirty="0">
                <a:latin typeface="Minion Pro"/>
                <a:cs typeface="Minion Pro"/>
              </a:rPr>
              <a:t>: </a:t>
            </a:r>
            <a:r>
              <a:rPr lang="en-US" sz="3800" dirty="0" err="1">
                <a:latin typeface="Minion Pro"/>
                <a:cs typeface="Minion Pro"/>
              </a:rPr>
              <a:t>enviar</a:t>
            </a:r>
            <a:r>
              <a:rPr lang="en-US" sz="3800" dirty="0">
                <a:latin typeface="Minion Pro"/>
                <a:cs typeface="Minion Pro"/>
              </a:rPr>
              <a:t> (132)</a:t>
            </a:r>
            <a:endParaRPr lang="es-ES_tradnl" sz="3800" dirty="0">
              <a:latin typeface="Minion Pro"/>
              <a:cs typeface="Minion Pro"/>
            </a:endParaRPr>
          </a:p>
          <a:p>
            <a:r>
              <a:rPr lang="en-US" sz="3800" dirty="0">
                <a:latin typeface="Minion Pro"/>
                <a:cs typeface="Minion Pro"/>
              </a:rPr>
              <a:t>80. </a:t>
            </a:r>
            <a:r>
              <a:rPr lang="en-US" sz="3800" dirty="0" err="1">
                <a:latin typeface="Minion Pro"/>
                <a:cs typeface="Minion Pro"/>
              </a:rPr>
              <a:t>μένω</a:t>
            </a:r>
            <a:r>
              <a:rPr lang="en-US" sz="3800" dirty="0">
                <a:latin typeface="Minion Pro"/>
                <a:cs typeface="Minion Pro"/>
              </a:rPr>
              <a:t>: </a:t>
            </a:r>
            <a:r>
              <a:rPr lang="en-US" sz="3800" dirty="0" err="1">
                <a:latin typeface="Minion Pro"/>
                <a:cs typeface="Minion Pro"/>
              </a:rPr>
              <a:t>permanecer</a:t>
            </a:r>
            <a:r>
              <a:rPr lang="en-US" sz="3800" dirty="0">
                <a:latin typeface="Minion Pro"/>
                <a:cs typeface="Minion Pro"/>
              </a:rPr>
              <a:t>, </a:t>
            </a:r>
            <a:r>
              <a:rPr lang="en-US" sz="3800" dirty="0" err="1">
                <a:latin typeface="Minion Pro"/>
                <a:cs typeface="Minion Pro"/>
              </a:rPr>
              <a:t>quedar</a:t>
            </a:r>
            <a:r>
              <a:rPr lang="en-US" sz="3800" dirty="0">
                <a:latin typeface="Minion Pro"/>
                <a:cs typeface="Minion Pro"/>
              </a:rPr>
              <a:t> (118)</a:t>
            </a:r>
            <a:r>
              <a:rPr lang="es-ES_tradnl" sz="3800" dirty="0">
                <a:latin typeface="Minion Pro"/>
                <a:cs typeface="Minion Pro"/>
              </a:rPr>
              <a:t> </a:t>
            </a:r>
            <a:endParaRPr lang="es-ES_tradnl" sz="3800" dirty="0" smtClean="0">
              <a:latin typeface="Minion Pro"/>
              <a:cs typeface="Minion Pro"/>
            </a:endParaRPr>
          </a:p>
          <a:p>
            <a:r>
              <a:rPr lang="en-US" sz="3800" dirty="0">
                <a:latin typeface="Minion Pro"/>
                <a:cs typeface="Minion Pro"/>
              </a:rPr>
              <a:t>81. α</a:t>
            </a:r>
            <a:r>
              <a:rPr lang="en-US" sz="3800" dirty="0" err="1">
                <a:latin typeface="Minion Pro"/>
                <a:cs typeface="Minion Pro"/>
              </a:rPr>
              <a:t>ἴρω</a:t>
            </a:r>
            <a:r>
              <a:rPr lang="en-US" sz="3800" dirty="0">
                <a:latin typeface="Minion Pro"/>
                <a:cs typeface="Minion Pro"/>
              </a:rPr>
              <a:t>: </a:t>
            </a:r>
            <a:r>
              <a:rPr lang="en-US" sz="3800" dirty="0" err="1">
                <a:latin typeface="Minion Pro"/>
                <a:cs typeface="Minion Pro"/>
              </a:rPr>
              <a:t>tomar</a:t>
            </a:r>
            <a:r>
              <a:rPr lang="en-US" sz="3800" dirty="0">
                <a:latin typeface="Minion Pro"/>
                <a:cs typeface="Minion Pro"/>
              </a:rPr>
              <a:t>, </a:t>
            </a:r>
            <a:r>
              <a:rPr lang="en-US" sz="3800" dirty="0" err="1">
                <a:latin typeface="Minion Pro"/>
                <a:cs typeface="Minion Pro"/>
              </a:rPr>
              <a:t>recoger</a:t>
            </a:r>
            <a:r>
              <a:rPr lang="en-US" sz="3800" dirty="0">
                <a:latin typeface="Minion Pro"/>
                <a:cs typeface="Minion Pro"/>
              </a:rPr>
              <a:t>, </a:t>
            </a:r>
            <a:r>
              <a:rPr lang="en-US" sz="3800" dirty="0" err="1">
                <a:latin typeface="Minion Pro"/>
                <a:cs typeface="Minion Pro"/>
              </a:rPr>
              <a:t>quitar</a:t>
            </a:r>
            <a:r>
              <a:rPr lang="en-US" sz="3800" dirty="0">
                <a:latin typeface="Minion Pro"/>
                <a:cs typeface="Minion Pro"/>
              </a:rPr>
              <a:t> (101</a:t>
            </a:r>
            <a:r>
              <a:rPr lang="en-US" sz="3800" dirty="0" smtClean="0">
                <a:latin typeface="Minion Pro"/>
                <a:cs typeface="Minion Pro"/>
              </a:rPr>
              <a:t>)</a:t>
            </a:r>
          </a:p>
          <a:p>
            <a:r>
              <a:rPr lang="en-US" sz="3800" dirty="0">
                <a:latin typeface="Minion Pro"/>
                <a:cs typeface="Minion Pro"/>
              </a:rPr>
              <a:t>82. </a:t>
            </a:r>
            <a:r>
              <a:rPr lang="en-US" sz="3800" dirty="0" err="1">
                <a:latin typeface="Minion Pro"/>
                <a:cs typeface="Minion Pro"/>
              </a:rPr>
              <a:t>κρίνω</a:t>
            </a:r>
            <a:r>
              <a:rPr lang="en-US" sz="3800" dirty="0">
                <a:latin typeface="Minion Pro"/>
                <a:cs typeface="Minion Pro"/>
              </a:rPr>
              <a:t>: </a:t>
            </a:r>
            <a:r>
              <a:rPr lang="en-US" sz="3800" dirty="0" err="1">
                <a:latin typeface="Minion Pro"/>
                <a:cs typeface="Minion Pro"/>
              </a:rPr>
              <a:t>juzgar</a:t>
            </a:r>
            <a:r>
              <a:rPr lang="en-US" sz="3800" dirty="0">
                <a:latin typeface="Minion Pro"/>
                <a:cs typeface="Minion Pro"/>
              </a:rPr>
              <a:t> (114</a:t>
            </a:r>
            <a:r>
              <a:rPr lang="en-US" sz="3800" dirty="0" smtClean="0">
                <a:latin typeface="Minion Pro"/>
                <a:cs typeface="Minion Pro"/>
              </a:rPr>
              <a:t>)</a:t>
            </a:r>
            <a:endParaRPr lang="es-ES_tradnl" sz="3800" dirty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09550"/>
            <a:ext cx="2981906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7: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9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24388"/>
            <a:ext cx="6816504" cy="4185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latin typeface="Minion Pro"/>
                <a:cs typeface="Minion Pro"/>
              </a:rPr>
              <a:t>83. </a:t>
            </a:r>
            <a:r>
              <a:rPr lang="en-US" sz="3800" dirty="0" err="1">
                <a:latin typeface="Minion Pro"/>
                <a:cs typeface="Minion Pro"/>
              </a:rPr>
              <a:t>μέλλω</a:t>
            </a:r>
            <a:r>
              <a:rPr lang="en-US" sz="3800" dirty="0">
                <a:latin typeface="Minion Pro"/>
                <a:cs typeface="Minion Pro"/>
              </a:rPr>
              <a:t>: </a:t>
            </a:r>
            <a:r>
              <a:rPr lang="en-US" sz="3800" dirty="0" err="1">
                <a:latin typeface="Minion Pro"/>
                <a:cs typeface="Minion Pro"/>
              </a:rPr>
              <a:t>estar</a:t>
            </a:r>
            <a:r>
              <a:rPr lang="en-US" sz="3800" dirty="0">
                <a:latin typeface="Minion Pro"/>
                <a:cs typeface="Minion Pro"/>
              </a:rPr>
              <a:t> a </a:t>
            </a:r>
            <a:r>
              <a:rPr lang="en-US" sz="3800" dirty="0" err="1">
                <a:latin typeface="Minion Pro"/>
                <a:cs typeface="Minion Pro"/>
              </a:rPr>
              <a:t>punto</a:t>
            </a:r>
            <a:r>
              <a:rPr lang="en-US" sz="3800" dirty="0">
                <a:latin typeface="Minion Pro"/>
                <a:cs typeface="Minion Pro"/>
              </a:rPr>
              <a:t> de (109)</a:t>
            </a:r>
            <a:endParaRPr lang="es-ES_tradnl" sz="3800" dirty="0">
              <a:latin typeface="Minion Pro"/>
              <a:cs typeface="Minion Pro"/>
            </a:endParaRPr>
          </a:p>
          <a:p>
            <a:r>
              <a:rPr lang="en-US" sz="3800" dirty="0">
                <a:latin typeface="Minion Pro"/>
                <a:cs typeface="Minion Pro"/>
              </a:rPr>
              <a:t>84. </a:t>
            </a:r>
            <a:r>
              <a:rPr lang="en-US" sz="3800" dirty="0" err="1">
                <a:latin typeface="Minion Pro"/>
                <a:cs typeface="Minion Pro"/>
              </a:rPr>
              <a:t>σῴζω</a:t>
            </a:r>
            <a:r>
              <a:rPr lang="en-US" sz="3800" dirty="0">
                <a:latin typeface="Minion Pro"/>
                <a:cs typeface="Minion Pro"/>
              </a:rPr>
              <a:t>: </a:t>
            </a:r>
            <a:r>
              <a:rPr lang="en-US" sz="3800" dirty="0" err="1">
                <a:latin typeface="Minion Pro"/>
                <a:cs typeface="Minion Pro"/>
              </a:rPr>
              <a:t>salvar</a:t>
            </a:r>
            <a:r>
              <a:rPr lang="en-US" sz="3800" dirty="0">
                <a:latin typeface="Minion Pro"/>
                <a:cs typeface="Minion Pro"/>
              </a:rPr>
              <a:t>, </a:t>
            </a:r>
            <a:r>
              <a:rPr lang="en-US" sz="3800" dirty="0" err="1">
                <a:latin typeface="Minion Pro"/>
                <a:cs typeface="Minion Pro"/>
              </a:rPr>
              <a:t>sanar</a:t>
            </a:r>
            <a:r>
              <a:rPr lang="en-US" sz="3800" dirty="0">
                <a:latin typeface="Minion Pro"/>
                <a:cs typeface="Minion Pro"/>
              </a:rPr>
              <a:t> (106)</a:t>
            </a:r>
            <a:endParaRPr lang="es-ES_tradnl" sz="3800" dirty="0">
              <a:latin typeface="Minion Pro"/>
              <a:cs typeface="Minion Pro"/>
            </a:endParaRPr>
          </a:p>
          <a:p>
            <a:r>
              <a:rPr lang="en-US" sz="3800" dirty="0">
                <a:latin typeface="Minion Pro"/>
                <a:cs typeface="Minion Pro"/>
              </a:rPr>
              <a:t>85. π</a:t>
            </a:r>
            <a:r>
              <a:rPr lang="en-US" sz="3800" dirty="0" err="1">
                <a:latin typeface="Minion Pro"/>
                <a:cs typeface="Minion Pro"/>
              </a:rPr>
              <a:t>ί</a:t>
            </a:r>
            <a:r>
              <a:rPr lang="en-US" sz="3800" dirty="0">
                <a:latin typeface="Minion Pro"/>
                <a:cs typeface="Minion Pro"/>
              </a:rPr>
              <a:t>π</a:t>
            </a:r>
            <a:r>
              <a:rPr lang="en-US" sz="3800" dirty="0" err="1">
                <a:latin typeface="Minion Pro"/>
                <a:cs typeface="Minion Pro"/>
              </a:rPr>
              <a:t>τω</a:t>
            </a:r>
            <a:r>
              <a:rPr lang="en-US" sz="3800" dirty="0">
                <a:latin typeface="Minion Pro"/>
                <a:cs typeface="Minion Pro"/>
              </a:rPr>
              <a:t>: </a:t>
            </a:r>
            <a:r>
              <a:rPr lang="en-US" sz="3800" dirty="0" err="1">
                <a:latin typeface="Minion Pro"/>
                <a:cs typeface="Minion Pro"/>
              </a:rPr>
              <a:t>caer</a:t>
            </a:r>
            <a:r>
              <a:rPr lang="en-US" sz="3800" dirty="0">
                <a:latin typeface="Minion Pro"/>
                <a:cs typeface="Minion Pro"/>
              </a:rPr>
              <a:t> (90)</a:t>
            </a:r>
            <a:endParaRPr lang="es-ES_tradnl" sz="3800" dirty="0">
              <a:latin typeface="Minion Pro"/>
              <a:cs typeface="Minion Pro"/>
            </a:endParaRPr>
          </a:p>
          <a:p>
            <a:r>
              <a:rPr lang="en-US" sz="3800" dirty="0">
                <a:latin typeface="Minion Pro"/>
                <a:cs typeface="Minion Pro"/>
              </a:rPr>
              <a:t>86. </a:t>
            </a:r>
            <a:r>
              <a:rPr lang="en-US" sz="3800" dirty="0" err="1">
                <a:latin typeface="Minion Pro"/>
                <a:cs typeface="Minion Pro"/>
              </a:rPr>
              <a:t>ἀν</a:t>
            </a:r>
            <a:r>
              <a:rPr lang="en-US" sz="3800" dirty="0">
                <a:latin typeface="Minion Pro"/>
                <a:cs typeface="Minion Pro"/>
              </a:rPr>
              <a:t>αβα</a:t>
            </a:r>
            <a:r>
              <a:rPr lang="en-US" sz="3800" dirty="0" err="1">
                <a:latin typeface="Minion Pro"/>
                <a:cs typeface="Minion Pro"/>
              </a:rPr>
              <a:t>ίνω</a:t>
            </a:r>
            <a:r>
              <a:rPr lang="en-US" sz="3800" dirty="0">
                <a:latin typeface="Minion Pro"/>
                <a:cs typeface="Minion Pro"/>
              </a:rPr>
              <a:t>: </a:t>
            </a:r>
            <a:r>
              <a:rPr lang="en-US" sz="3800" dirty="0" err="1">
                <a:latin typeface="Minion Pro"/>
                <a:cs typeface="Minion Pro"/>
              </a:rPr>
              <a:t>subir</a:t>
            </a:r>
            <a:r>
              <a:rPr lang="en-US" sz="3800" dirty="0">
                <a:latin typeface="Minion Pro"/>
                <a:cs typeface="Minion Pro"/>
              </a:rPr>
              <a:t>, ascender (82)</a:t>
            </a:r>
            <a:endParaRPr lang="es-ES_tradnl" sz="3800" dirty="0">
              <a:latin typeface="Minion Pro"/>
              <a:cs typeface="Minion Pro"/>
            </a:endParaRPr>
          </a:p>
          <a:p>
            <a:r>
              <a:rPr lang="en-US" sz="3800" dirty="0">
                <a:latin typeface="Minion Pro"/>
                <a:cs typeface="Minion Pro"/>
              </a:rPr>
              <a:t>87. </a:t>
            </a:r>
            <a:r>
              <a:rPr lang="en-US" sz="3800" dirty="0" err="1">
                <a:latin typeface="Minion Pro"/>
                <a:cs typeface="Minion Pro"/>
              </a:rPr>
              <a:t>ἐγώ</a:t>
            </a:r>
            <a:r>
              <a:rPr lang="en-US" sz="3800" dirty="0">
                <a:latin typeface="Minion Pro"/>
                <a:cs typeface="Minion Pro"/>
              </a:rPr>
              <a:t>: </a:t>
            </a:r>
            <a:r>
              <a:rPr lang="en-US" sz="3800" dirty="0" err="1">
                <a:latin typeface="Minion Pro"/>
                <a:cs typeface="Minion Pro"/>
              </a:rPr>
              <a:t>yo</a:t>
            </a:r>
            <a:r>
              <a:rPr lang="en-US" sz="3800" dirty="0">
                <a:latin typeface="Minion Pro"/>
                <a:cs typeface="Minion Pro"/>
              </a:rPr>
              <a:t> (1,775)</a:t>
            </a:r>
            <a:endParaRPr lang="es-ES_tradnl" sz="3800" dirty="0">
              <a:latin typeface="Minion Pro"/>
              <a:cs typeface="Minion Pro"/>
            </a:endParaRPr>
          </a:p>
          <a:p>
            <a:r>
              <a:rPr lang="en-US" sz="3800" dirty="0">
                <a:latin typeface="Minion Pro"/>
                <a:cs typeface="Minion Pro"/>
              </a:rPr>
              <a:t>88. </a:t>
            </a:r>
            <a:r>
              <a:rPr lang="en-US" sz="3800" dirty="0" err="1">
                <a:latin typeface="Minion Pro"/>
                <a:cs typeface="Minion Pro"/>
              </a:rPr>
              <a:t>σύ</a:t>
            </a:r>
            <a:r>
              <a:rPr lang="en-US" sz="3800" dirty="0">
                <a:latin typeface="Minion Pro"/>
                <a:cs typeface="Minion Pro"/>
              </a:rPr>
              <a:t>: </a:t>
            </a:r>
            <a:r>
              <a:rPr lang="en-US" sz="3800" dirty="0" err="1">
                <a:latin typeface="Minion Pro"/>
                <a:cs typeface="Minion Pro"/>
              </a:rPr>
              <a:t>tú</a:t>
            </a:r>
            <a:r>
              <a:rPr lang="en-US" sz="3800" dirty="0">
                <a:latin typeface="Minion Pro"/>
                <a:cs typeface="Minion Pro"/>
              </a:rPr>
              <a:t> (1,069)</a:t>
            </a:r>
            <a:endParaRPr lang="es-ES_tradnl" sz="3800" dirty="0">
              <a:latin typeface="Minion Pro"/>
              <a:cs typeface="Minion Pro"/>
            </a:endParaRPr>
          </a:p>
          <a:p>
            <a:r>
              <a:rPr lang="en-US" sz="3800" dirty="0">
                <a:latin typeface="Minion Pro"/>
                <a:cs typeface="Minion Pro"/>
              </a:rPr>
              <a:t>89. α</a:t>
            </a:r>
            <a:r>
              <a:rPr lang="en-US" sz="3800" dirty="0" err="1">
                <a:latin typeface="Minion Pro"/>
                <a:cs typeface="Minion Pro"/>
              </a:rPr>
              <a:t>ὐτός</a:t>
            </a:r>
            <a:r>
              <a:rPr lang="en-US" sz="3800" dirty="0">
                <a:latin typeface="Minion Pro"/>
                <a:cs typeface="Minion Pro"/>
              </a:rPr>
              <a:t>, </a:t>
            </a:r>
            <a:r>
              <a:rPr lang="en-US" sz="3800" dirty="0" err="1">
                <a:latin typeface="Minion Pro"/>
                <a:cs typeface="Minion Pro"/>
              </a:rPr>
              <a:t>ή</a:t>
            </a:r>
            <a:r>
              <a:rPr lang="en-US" sz="3800" dirty="0">
                <a:latin typeface="Minion Pro"/>
                <a:cs typeface="Minion Pro"/>
              </a:rPr>
              <a:t>, </a:t>
            </a:r>
            <a:r>
              <a:rPr lang="en-US" sz="3800" dirty="0" err="1">
                <a:latin typeface="Minion Pro"/>
                <a:cs typeface="Minion Pro"/>
              </a:rPr>
              <a:t>ό</a:t>
            </a:r>
            <a:r>
              <a:rPr lang="en-US" sz="3800" dirty="0">
                <a:latin typeface="Minion Pro"/>
                <a:cs typeface="Minion Pro"/>
              </a:rPr>
              <a:t>: </a:t>
            </a:r>
            <a:r>
              <a:rPr lang="en-US" sz="3800" dirty="0" err="1">
                <a:latin typeface="Minion Pro"/>
                <a:cs typeface="Minion Pro"/>
              </a:rPr>
              <a:t>él</a:t>
            </a:r>
            <a:r>
              <a:rPr lang="en-US" sz="3800" dirty="0">
                <a:latin typeface="Minion Pro"/>
                <a:cs typeface="Minion Pro"/>
              </a:rPr>
              <a:t>, </a:t>
            </a:r>
            <a:r>
              <a:rPr lang="en-US" sz="3800" dirty="0" err="1">
                <a:latin typeface="Minion Pro"/>
                <a:cs typeface="Minion Pro"/>
              </a:rPr>
              <a:t>ella</a:t>
            </a:r>
            <a:r>
              <a:rPr lang="en-US" sz="3800" dirty="0">
                <a:latin typeface="Minion Pro"/>
                <a:cs typeface="Minion Pro"/>
              </a:rPr>
              <a:t>, </a:t>
            </a:r>
            <a:r>
              <a:rPr lang="en-US" sz="3800" dirty="0" err="1">
                <a:latin typeface="Minion Pro"/>
                <a:cs typeface="Minion Pro"/>
              </a:rPr>
              <a:t>ello</a:t>
            </a:r>
            <a:r>
              <a:rPr lang="en-US" sz="3800" dirty="0">
                <a:latin typeface="Minion Pro"/>
                <a:cs typeface="Minion Pro"/>
              </a:rPr>
              <a:t> (5,595)</a:t>
            </a:r>
            <a:endParaRPr lang="es-ES_tradnl" sz="3800" dirty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09550"/>
            <a:ext cx="2981906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7: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4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145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Pronombres personales y el imperfecto </a:t>
            </a: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activo</a:t>
            </a:r>
            <a:endParaRPr lang="es-PE" sz="6600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5124" y="209550"/>
            <a:ext cx="68937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</a:t>
            </a: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Lección </a:t>
            </a: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7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7557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4" name="Group 3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88096"/>
              </p:ext>
            </p:extLst>
          </p:nvPr>
        </p:nvGraphicFramePr>
        <p:xfrm>
          <a:off x="228600" y="1028700"/>
          <a:ext cx="8686800" cy="3111022"/>
        </p:xfrm>
        <a:graphic>
          <a:graphicData uri="http://schemas.openxmlformats.org/drawingml/2006/table">
            <a:tbl>
              <a:tblPr/>
              <a:tblGrid>
                <a:gridCol w="838200"/>
                <a:gridCol w="2286000"/>
                <a:gridCol w="1676400"/>
                <a:gridCol w="1371600"/>
                <a:gridCol w="2514600"/>
              </a:tblGrid>
              <a:tr h="422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Singular</a:t>
                      </a:r>
                    </a:p>
                  </a:txBody>
                  <a:tcPr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Plural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Nom</a:t>
                      </a:r>
                    </a:p>
                  </a:txBody>
                  <a:tcPr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ἐγώ</a:t>
                      </a:r>
                      <a:endParaRPr lang="es-ES_tradnl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ἡμ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εῖς</a:t>
                      </a:r>
                      <a:endParaRPr lang="es-ES_tradnl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nosotros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</a:t>
                      </a:r>
                    </a:p>
                  </a:txBody>
                  <a:tcPr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ἐμ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οῦ</a:t>
                      </a:r>
                      <a:r>
                        <a:rPr lang="es-ES" sz="3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</a:t>
                      </a:r>
                      <a:endParaRPr lang="es-ES_tradnl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mío, de mí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ἡμ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r>
                        <a:rPr lang="es-ES" sz="3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nuestro,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 nosotros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</a:t>
                      </a:r>
                    </a:p>
                  </a:txBody>
                  <a:tcPr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ἐμ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οί</a:t>
                      </a:r>
                      <a:r>
                        <a:rPr lang="es-ES" sz="3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οι</a:t>
                      </a:r>
                      <a:r>
                        <a:rPr lang="es-ES" sz="3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a/para mí, me, en/ con/por mí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ἡμ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ῖν</a:t>
                      </a:r>
                      <a:endParaRPr lang="es-ES_tradnl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a/para nosotros, nos, en/con/por nosotros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Acu</a:t>
                      </a:r>
                    </a:p>
                  </a:txBody>
                  <a:tcPr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ἐμ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έ</a:t>
                      </a:r>
                      <a:r>
                        <a:rPr lang="es-ES" sz="3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</a:t>
                      </a:r>
                      <a:endParaRPr lang="es-ES_tradnl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me, a mí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ἡμ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ᾶς</a:t>
                      </a:r>
                      <a:endParaRPr lang="es-ES_tradnl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nos, a nosotros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69" name="Rectangle 197"/>
          <p:cNvSpPr>
            <a:spLocks noChangeArrowheads="1"/>
          </p:cNvSpPr>
          <p:nvPr/>
        </p:nvSpPr>
        <p:spPr bwMode="auto">
          <a:xfrm>
            <a:off x="0" y="5793463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50" name="Text Box 278"/>
          <p:cNvSpPr txBox="1">
            <a:spLocks noChangeArrowheads="1"/>
          </p:cNvSpPr>
          <p:nvPr/>
        </p:nvSpPr>
        <p:spPr bwMode="auto">
          <a:xfrm>
            <a:off x="457200" y="285750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dirty="0">
                <a:cs typeface="+mn-cs"/>
              </a:rPr>
              <a:t>Los pronombres personales de la </a:t>
            </a:r>
            <a:r>
              <a:rPr lang="es-MX" sz="2800" b="1" dirty="0">
                <a:cs typeface="+mn-cs"/>
              </a:rPr>
              <a:t>1ª persona</a:t>
            </a:r>
            <a:r>
              <a:rPr lang="es-MX" sz="2800" dirty="0">
                <a:cs typeface="+mn-cs"/>
              </a:rPr>
              <a:t>:</a:t>
            </a:r>
            <a:endParaRPr lang="es-PE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4" name="Group 3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24762"/>
              </p:ext>
            </p:extLst>
          </p:nvPr>
        </p:nvGraphicFramePr>
        <p:xfrm>
          <a:off x="228600" y="1028700"/>
          <a:ext cx="8686800" cy="3111022"/>
        </p:xfrm>
        <a:graphic>
          <a:graphicData uri="http://schemas.openxmlformats.org/drawingml/2006/table">
            <a:tbl>
              <a:tblPr/>
              <a:tblGrid>
                <a:gridCol w="838200"/>
                <a:gridCol w="2286000"/>
                <a:gridCol w="1676400"/>
                <a:gridCol w="1371600"/>
                <a:gridCol w="2514600"/>
              </a:tblGrid>
              <a:tr h="422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Singular</a:t>
                      </a:r>
                    </a:p>
                  </a:txBody>
                  <a:tcPr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Plural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Nom</a:t>
                      </a:r>
                    </a:p>
                  </a:txBody>
                  <a:tcPr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σύ</a:t>
                      </a:r>
                      <a:endParaRPr lang="es-ES_tradnl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tú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ὑμ</a:t>
                      </a:r>
                      <a:r>
                        <a:rPr lang="es-ES" sz="3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εῖς</a:t>
                      </a:r>
                      <a:endParaRPr lang="es-ES_tradnl" sz="3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ustedes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</a:t>
                      </a:r>
                    </a:p>
                  </a:txBody>
                  <a:tcPr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3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οῦ</a:t>
                      </a:r>
                      <a:r>
                        <a:rPr lang="es-ES" sz="3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MX" sz="3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</a:t>
                      </a:r>
                      <a:endParaRPr lang="es-ES_tradnl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tuyo, de ti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ὑμ</a:t>
                      </a:r>
                      <a:r>
                        <a:rPr lang="es-ES" sz="3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3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 ustedes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</a:t>
                      </a:r>
                    </a:p>
                  </a:txBody>
                  <a:tcPr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οί</a:t>
                      </a:r>
                      <a:r>
                        <a:rPr lang="es-ES" sz="3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οι</a:t>
                      </a:r>
                      <a:endParaRPr lang="es-ES_tradnl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a/para ti, te, en/con/ por ti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ὑμ</a:t>
                      </a:r>
                      <a:r>
                        <a:rPr lang="es-ES" sz="3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ῖν</a:t>
                      </a:r>
                      <a:endParaRPr lang="es-ES_tradnl" sz="3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a/para ustedes, en/ con/por ustedes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Acu</a:t>
                      </a:r>
                    </a:p>
                  </a:txBody>
                  <a:tcPr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έ</a:t>
                      </a:r>
                      <a:r>
                        <a:rPr lang="es-ES" sz="3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</a:t>
                      </a:r>
                      <a:endParaRPr lang="es-ES_tradnl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te, </a:t>
                      </a: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 ti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ὑμ</a:t>
                      </a:r>
                      <a:r>
                        <a:rPr lang="es-ES" sz="3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ᾶς</a:t>
                      </a:r>
                      <a:endParaRPr lang="es-ES_tradnl" sz="3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 ustedes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69" name="Rectangle 197"/>
          <p:cNvSpPr>
            <a:spLocks noChangeArrowheads="1"/>
          </p:cNvSpPr>
          <p:nvPr/>
        </p:nvSpPr>
        <p:spPr bwMode="auto">
          <a:xfrm>
            <a:off x="0" y="5793463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50" name="Text Box 278"/>
          <p:cNvSpPr txBox="1">
            <a:spLocks noChangeArrowheads="1"/>
          </p:cNvSpPr>
          <p:nvPr/>
        </p:nvSpPr>
        <p:spPr bwMode="auto">
          <a:xfrm>
            <a:off x="457200" y="285750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dirty="0"/>
              <a:t>Los pronombres personales de la </a:t>
            </a:r>
            <a:r>
              <a:rPr lang="es-MX" sz="2800" b="1" dirty="0"/>
              <a:t>2ª persona</a:t>
            </a:r>
            <a:r>
              <a:rPr lang="es-MX" sz="2800" dirty="0"/>
              <a:t>: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48746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8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90991"/>
              </p:ext>
            </p:extLst>
          </p:nvPr>
        </p:nvGraphicFramePr>
        <p:xfrm>
          <a:off x="304801" y="857250"/>
          <a:ext cx="8550275" cy="2925668"/>
        </p:xfrm>
        <a:graphic>
          <a:graphicData uri="http://schemas.openxmlformats.org/drawingml/2006/table">
            <a:tbl>
              <a:tblPr/>
              <a:tblGrid>
                <a:gridCol w="1343025"/>
                <a:gridCol w="1366838"/>
                <a:gridCol w="1333500"/>
                <a:gridCol w="1527175"/>
                <a:gridCol w="1495425"/>
                <a:gridCol w="1484312"/>
              </a:tblGrid>
              <a:tr h="39998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Masculino</a:t>
                      </a:r>
                    </a:p>
                  </a:txBody>
                  <a:tcPr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Femenino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Neutro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Masculino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Femenino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Neutro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525770">
                <a:tc>
                  <a:txBody>
                    <a:bodyPr/>
                    <a:lstStyle/>
                    <a:p>
                      <a:pPr marL="46355"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ός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355"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ή</a:t>
                      </a: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355"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ό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"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οί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"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αί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"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ά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0">
                <a:tc>
                  <a:txBody>
                    <a:bodyPr/>
                    <a:lstStyle/>
                    <a:p>
                      <a:pPr marL="46355" indent="91440" algn="l">
                        <a:spcAft>
                          <a:spcPts val="0"/>
                        </a:spcAft>
                      </a:pPr>
                      <a:r>
                        <a:rPr lang="es-GT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οῦ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355"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ῆς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355" indent="91440" algn="l">
                        <a:spcAft>
                          <a:spcPts val="0"/>
                        </a:spcAft>
                      </a:pPr>
                      <a:r>
                        <a:rPr lang="es-GT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οῦ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"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"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"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0">
                <a:tc>
                  <a:txBody>
                    <a:bodyPr/>
                    <a:lstStyle/>
                    <a:p>
                      <a:pPr marL="46355" indent="91440" algn="l">
                        <a:spcAft>
                          <a:spcPts val="0"/>
                        </a:spcAft>
                      </a:pPr>
                      <a:r>
                        <a:rPr lang="es-GT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ῷ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355" indent="91440" algn="l">
                        <a:spcAft>
                          <a:spcPts val="0"/>
                        </a:spcAft>
                      </a:pPr>
                      <a:r>
                        <a:rPr lang="es-GT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ῇ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355" indent="91440" algn="l">
                        <a:spcAft>
                          <a:spcPts val="0"/>
                        </a:spcAft>
                      </a:pPr>
                      <a:r>
                        <a:rPr lang="es-GT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ῷ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" indent="91440" algn="l">
                        <a:spcAft>
                          <a:spcPts val="0"/>
                        </a:spcAft>
                      </a:pPr>
                      <a:r>
                        <a:rPr lang="es-GT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οῖς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"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αῖς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" indent="91440" algn="l">
                        <a:spcAft>
                          <a:spcPts val="0"/>
                        </a:spcAft>
                      </a:pPr>
                      <a:r>
                        <a:rPr lang="es-GT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οῖς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0">
                <a:tc>
                  <a:txBody>
                    <a:bodyPr/>
                    <a:lstStyle/>
                    <a:p>
                      <a:pPr marL="46355"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όν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355"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ήν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355"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ό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"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ὐτ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ούς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"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αὐτ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άς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"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ὐτ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ά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2" name="Text Box 102"/>
          <p:cNvSpPr txBox="1">
            <a:spLocks noChangeArrowheads="1"/>
          </p:cNvSpPr>
          <p:nvPr/>
        </p:nvSpPr>
        <p:spPr bwMode="auto">
          <a:xfrm>
            <a:off x="76200" y="57150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MX" sz="2750" dirty="0" smtClean="0">
                <a:cs typeface="+mn-cs"/>
              </a:rPr>
              <a:t>Pronom. pers. </a:t>
            </a:r>
            <a:r>
              <a:rPr lang="es-MX" sz="2750" b="1" dirty="0" smtClean="0">
                <a:cs typeface="+mn-cs"/>
              </a:rPr>
              <a:t>3</a:t>
            </a:r>
            <a:r>
              <a:rPr lang="es-PE" sz="2750" b="1" dirty="0" smtClean="0">
                <a:cs typeface="+mn-cs"/>
              </a:rPr>
              <a:t>ª persona</a:t>
            </a:r>
            <a:r>
              <a:rPr lang="es-MX" sz="2750" dirty="0" smtClean="0">
                <a:cs typeface="+mn-cs"/>
              </a:rPr>
              <a:t>:  </a:t>
            </a:r>
            <a:r>
              <a:rPr lang="en-US" sz="3600" dirty="0">
                <a:solidFill>
                  <a:srgbClr val="000000"/>
                </a:solidFill>
                <a:latin typeface="Minion Pro"/>
                <a:ea typeface="Times New Roman"/>
                <a:cs typeface="Minion Pro"/>
              </a:rPr>
              <a:t>α</a:t>
            </a:r>
            <a:r>
              <a:rPr lang="en-US" sz="3600" dirty="0" err="1">
                <a:solidFill>
                  <a:srgbClr val="000000"/>
                </a:solidFill>
                <a:latin typeface="Minion Pro"/>
                <a:ea typeface="Times New Roman"/>
                <a:cs typeface="Minion Pro"/>
              </a:rPr>
              <a:t>ὐτός</a:t>
            </a:r>
            <a:r>
              <a:rPr lang="es-PE" sz="3600" dirty="0">
                <a:latin typeface="Minion Pro"/>
                <a:ea typeface="Times New Roman"/>
                <a:cs typeface="Minion Pro"/>
              </a:rPr>
              <a:t>, ή, ό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r>
              <a:rPr lang="es-MX" sz="2750" dirty="0" smtClean="0">
                <a:cs typeface="+mn-cs"/>
              </a:rPr>
              <a:t>(</a:t>
            </a:r>
            <a:r>
              <a:rPr lang="es-PE" sz="2750" dirty="0" smtClean="0">
                <a:cs typeface="+mn-cs"/>
              </a:rPr>
              <a:t>él, ella, ello)</a:t>
            </a:r>
            <a:endParaRPr lang="es-PE" sz="2750" dirty="0" smtClean="0">
              <a:latin typeface="Bwgrkl" charset="0"/>
              <a:cs typeface="+mn-cs"/>
            </a:endParaRPr>
          </a:p>
        </p:txBody>
      </p:sp>
      <p:sp>
        <p:nvSpPr>
          <p:cNvPr id="5223" name="Text Box 103"/>
          <p:cNvSpPr txBox="1">
            <a:spLocks noChangeArrowheads="1"/>
          </p:cNvSpPr>
          <p:nvPr/>
        </p:nvSpPr>
        <p:spPr bwMode="auto">
          <a:xfrm>
            <a:off x="152400" y="3943351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dirty="0">
                <a:cs typeface="+mn-cs"/>
              </a:rPr>
              <a:t>Note que el neutro singular a diferencia de los neutros que hemos estudiado termina en </a:t>
            </a:r>
            <a:r>
              <a:rPr lang="es-MX" sz="2800" dirty="0" smtClean="0">
                <a:cs typeface="+mn-cs"/>
              </a:rPr>
              <a:t>–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ο</a:t>
            </a:r>
            <a:r>
              <a:rPr lang="es-MX" sz="2800" dirty="0" smtClean="0">
                <a:cs typeface="+mn-cs"/>
              </a:rPr>
              <a:t> </a:t>
            </a:r>
            <a:r>
              <a:rPr lang="es-MX" sz="2800" dirty="0">
                <a:cs typeface="+mn-cs"/>
              </a:rPr>
              <a:t>en lugar de </a:t>
            </a:r>
            <a:r>
              <a:rPr lang="es-MX" sz="2800" dirty="0" smtClean="0">
                <a:cs typeface="+mn-cs"/>
              </a:rPr>
              <a:t>–</a:t>
            </a:r>
            <a:r>
              <a:rPr lang="en-US" sz="3200" dirty="0" err="1" smtClean="0">
                <a:latin typeface="Minion Pro"/>
                <a:ea typeface="Times New Roman"/>
                <a:cs typeface="Times New Roman"/>
              </a:rPr>
              <a:t>ον</a:t>
            </a:r>
            <a:r>
              <a:rPr lang="es-MX" sz="2800" dirty="0" smtClean="0">
                <a:cs typeface="+mn-cs"/>
              </a:rPr>
              <a:t>. </a:t>
            </a:r>
            <a:endParaRPr lang="es-PE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" grpId="0"/>
      <p:bldP spid="52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2650</Words>
  <Application>Microsoft Macintosh PowerPoint</Application>
  <PresentationFormat>On-screen Show (16:9)</PresentationFormat>
  <Paragraphs>480</Paragraphs>
  <Slides>68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OWNERCOMP</dc:creator>
  <cp:lastModifiedBy>Jonathan &amp; Angela Stone</cp:lastModifiedBy>
  <cp:revision>54</cp:revision>
  <dcterms:created xsi:type="dcterms:W3CDTF">2006-04-19T15:17:19Z</dcterms:created>
  <dcterms:modified xsi:type="dcterms:W3CDTF">2014-04-16T19:08:38Z</dcterms:modified>
</cp:coreProperties>
</file>