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74"/>
  </p:notesMasterIdLst>
  <p:sldIdLst>
    <p:sldId id="297" r:id="rId3"/>
    <p:sldId id="261" r:id="rId4"/>
    <p:sldId id="298" r:id="rId5"/>
    <p:sldId id="327" r:id="rId6"/>
    <p:sldId id="328" r:id="rId7"/>
    <p:sldId id="329" r:id="rId8"/>
    <p:sldId id="262" r:id="rId9"/>
    <p:sldId id="301" r:id="rId10"/>
    <p:sldId id="302" r:id="rId11"/>
    <p:sldId id="263" r:id="rId12"/>
    <p:sldId id="303" r:id="rId13"/>
    <p:sldId id="304" r:id="rId14"/>
    <p:sldId id="305" r:id="rId15"/>
    <p:sldId id="306" r:id="rId16"/>
    <p:sldId id="307" r:id="rId17"/>
    <p:sldId id="308" r:id="rId18"/>
    <p:sldId id="299" r:id="rId19"/>
    <p:sldId id="315" r:id="rId20"/>
    <p:sldId id="316" r:id="rId21"/>
    <p:sldId id="317" r:id="rId22"/>
    <p:sldId id="318" r:id="rId23"/>
    <p:sldId id="300" r:id="rId24"/>
    <p:sldId id="264" r:id="rId25"/>
    <p:sldId id="309" r:id="rId26"/>
    <p:sldId id="310" r:id="rId27"/>
    <p:sldId id="311" r:id="rId28"/>
    <p:sldId id="312" r:id="rId29"/>
    <p:sldId id="313" r:id="rId30"/>
    <p:sldId id="260" r:id="rId31"/>
    <p:sldId id="265" r:id="rId32"/>
    <p:sldId id="266" r:id="rId33"/>
    <p:sldId id="319" r:id="rId34"/>
    <p:sldId id="320" r:id="rId35"/>
    <p:sldId id="321" r:id="rId36"/>
    <p:sldId id="322" r:id="rId37"/>
    <p:sldId id="323" r:id="rId38"/>
    <p:sldId id="325" r:id="rId39"/>
    <p:sldId id="324" r:id="rId40"/>
    <p:sldId id="267" r:id="rId41"/>
    <p:sldId id="330" r:id="rId42"/>
    <p:sldId id="331" r:id="rId43"/>
    <p:sldId id="332" r:id="rId44"/>
    <p:sldId id="333" r:id="rId45"/>
    <p:sldId id="334" r:id="rId46"/>
    <p:sldId id="270" r:id="rId47"/>
    <p:sldId id="268" r:id="rId48"/>
    <p:sldId id="269" r:id="rId49"/>
    <p:sldId id="326" r:id="rId50"/>
    <p:sldId id="273" r:id="rId51"/>
    <p:sldId id="274" r:id="rId52"/>
    <p:sldId id="275" r:id="rId53"/>
    <p:sldId id="276" r:id="rId54"/>
    <p:sldId id="277" r:id="rId55"/>
    <p:sldId id="278" r:id="rId56"/>
    <p:sldId id="279" r:id="rId57"/>
    <p:sldId id="294" r:id="rId58"/>
    <p:sldId id="280" r:id="rId59"/>
    <p:sldId id="296" r:id="rId60"/>
    <p:sldId id="281" r:id="rId61"/>
    <p:sldId id="282" r:id="rId62"/>
    <p:sldId id="283" r:id="rId63"/>
    <p:sldId id="284" r:id="rId64"/>
    <p:sldId id="285" r:id="rId65"/>
    <p:sldId id="286" r:id="rId66"/>
    <p:sldId id="287" r:id="rId67"/>
    <p:sldId id="288" r:id="rId68"/>
    <p:sldId id="289" r:id="rId69"/>
    <p:sldId id="290" r:id="rId70"/>
    <p:sldId id="291" r:id="rId71"/>
    <p:sldId id="292" r:id="rId72"/>
    <p:sldId id="272" r:id="rId73"/>
  </p:sldIdLst>
  <p:sldSz cx="9144000" cy="5143500" type="screen16x9"/>
  <p:notesSz cx="6858000" cy="9144000"/>
  <p:defaultTextStyle>
    <a:defPPr>
      <a:defRPr lang="es-P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85" d="100"/>
          <a:sy n="185" d="100"/>
        </p:scale>
        <p:origin x="-248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slide" Target="slides/slide71.xml"/><Relationship Id="rId74" Type="http://schemas.openxmlformats.org/officeDocument/2006/relationships/notesMaster" Target="notesMasters/notesMaster1.xml"/><Relationship Id="rId75" Type="http://schemas.openxmlformats.org/officeDocument/2006/relationships/printerSettings" Target="printerSettings/printerSettings1.bin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Relationship Id="rId79" Type="http://schemas.openxmlformats.org/officeDocument/2006/relationships/tableStyles" Target="tableStyles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369AD-F25D-6D40-82B8-990C97742E70}" type="datetimeFigureOut">
              <a:rPr lang="en-US" smtClean="0"/>
              <a:t>6/11/14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84D27-F143-4E47-BE84-235A9E49C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3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εἰπὸν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AAM2S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84D27-F143-4E47-BE84-235A9E49C9F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75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B3C98-986C-1248-88CF-26D934049E9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58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εἰπὸν</a:t>
            </a:r>
            <a:r>
              <a:rPr lang="es-ES_tradnl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AAM2S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84D27-F143-4E47-BE84-235A9E49C9F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75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εἰπὸν</a:t>
            </a:r>
            <a:r>
              <a:rPr lang="es-ES_tradnl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AAM2S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84D27-F143-4E47-BE84-235A9E49C9F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75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εἰπὸν</a:t>
            </a:r>
            <a:r>
              <a:rPr lang="es-ES_tradnl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AAM2S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84D27-F143-4E47-BE84-235A9E49C9F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75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84D27-F143-4E47-BE84-235A9E49C9F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36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0497EFF-3629-C04F-BCCA-C7A4D17D3040}" type="slidenum">
              <a:rPr lang="en-US" sz="1200"/>
              <a:pPr eaLnBrk="1" hangingPunct="1"/>
              <a:t>32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0497EFF-3629-C04F-BCCA-C7A4D17D3040}" type="slidenum">
              <a:rPr lang="en-US" sz="1200"/>
              <a:pPr eaLnBrk="1" hangingPunct="1"/>
              <a:t>33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B3C98-986C-1248-88CF-26D934049E9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58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B3C98-986C-1248-88CF-26D934049E9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58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A9EDD-D4A8-D941-8E9A-30C7AB849077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81380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1CDA3-52EE-6E46-B29A-E347536AA9F1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0243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25ED1-8B6A-B64A-9768-F4D8528AEADA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64984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B84BF-2DCC-8D46-A97C-F6B8BBB3181D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29788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1CBD1-D165-5149-9894-32BFFADF0694}" type="slidenum">
              <a:rPr lang="es-P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P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971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4CCDB-70D6-0141-BA24-968A57837C73}" type="slidenum">
              <a:rPr lang="es-P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P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690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A96F6-A3E0-C947-BBEB-DDB63918902D}" type="slidenum">
              <a:rPr lang="es-P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P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510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67455-57BB-8044-ADC5-CDC6D5EFF87B}" type="slidenum">
              <a:rPr lang="es-P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P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255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074F9-1977-6441-A9F8-F04D96D9CC01}" type="slidenum">
              <a:rPr lang="es-P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P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995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9CB45-FF12-CF41-80DA-650BF289EA92}" type="slidenum">
              <a:rPr lang="es-P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P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490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06A65-C63C-7649-913F-7172C89B830D}" type="slidenum">
              <a:rPr lang="es-P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P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31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289C4-7618-BA4A-AAA0-D69EB40C0F49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5740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10F70-11C6-C64E-8DAF-A18AEBF619F5}" type="slidenum">
              <a:rPr lang="es-P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P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10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AAF01-D2B6-4844-8C9D-2E5B6B77B33E}" type="slidenum">
              <a:rPr lang="es-P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P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76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CE303-5677-C64C-B4D3-63B1AABE2221}" type="slidenum">
              <a:rPr lang="es-P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P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7396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4AC6B-91F1-5C4B-990E-88458B254C76}" type="slidenum">
              <a:rPr lang="es-P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P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7077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91EF6-848F-2949-ADAB-0355DB56C2EA}" type="slidenum">
              <a:rPr lang="es-P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P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837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BE68E-B60B-A84C-923E-67981DF5D8EF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07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BADDE-A3D4-BA4C-892C-30093483BEF3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97396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6FC43-B6D8-CE40-A74D-94104F235A55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77511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0C45A-D08D-654F-99A5-846AAEA8E341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642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41FF0-BB55-9A4C-8248-94B593E8451B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1747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91105-97F7-9B40-9706-6D602A621B32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553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3A209-F5FE-E945-98D0-9F127D2E75DE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1298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P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PE"/>
              <a:t>Click to edit Master text styles</a:t>
            </a:r>
          </a:p>
          <a:p>
            <a:pPr lvl="1"/>
            <a:r>
              <a:rPr lang="es-PE"/>
              <a:t>Second level</a:t>
            </a:r>
          </a:p>
          <a:p>
            <a:pPr lvl="2"/>
            <a:r>
              <a:rPr lang="es-PE"/>
              <a:t>Third level</a:t>
            </a:r>
          </a:p>
          <a:p>
            <a:pPr lvl="3"/>
            <a:r>
              <a:rPr lang="es-PE"/>
              <a:t>Fourth level</a:t>
            </a:r>
          </a:p>
          <a:p>
            <a:pPr lvl="4"/>
            <a:r>
              <a:rPr lang="es-P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69275177-1FB4-2F45-9908-B94EFABD7CCF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P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PE"/>
              <a:t>Click to edit Master text styles</a:t>
            </a:r>
          </a:p>
          <a:p>
            <a:pPr lvl="1"/>
            <a:r>
              <a:rPr lang="es-PE"/>
              <a:t>Second level</a:t>
            </a:r>
          </a:p>
          <a:p>
            <a:pPr lvl="2"/>
            <a:r>
              <a:rPr lang="es-PE"/>
              <a:t>Third level</a:t>
            </a:r>
          </a:p>
          <a:p>
            <a:pPr lvl="3"/>
            <a:r>
              <a:rPr lang="es-PE"/>
              <a:t>Fourth level</a:t>
            </a:r>
          </a:p>
          <a:p>
            <a:pPr lvl="4"/>
            <a:r>
              <a:rPr lang="es-P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s-P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s-P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A393B0FF-1D70-834C-A181-073421095F4F}" type="slidenum">
              <a:rPr lang="es-P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P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12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8" b="14722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33350"/>
            <a:ext cx="7924800" cy="4876800"/>
          </a:xfrm>
          <a:solidFill>
            <a:schemeClr val="bg1">
              <a:alpha val="54000"/>
            </a:schemeClr>
          </a:solidFill>
        </p:spPr>
        <p:txBody>
          <a:bodyPr/>
          <a:lstStyle/>
          <a:p>
            <a:pPr eaLnBrk="1" hangingPunct="1">
              <a:defRPr/>
            </a:pPr>
            <a:endParaRPr lang="es-PE" sz="1400" dirty="0" smtClean="0">
              <a:solidFill>
                <a:schemeClr val="tx1"/>
              </a:solidFill>
              <a:latin typeface="Palatino Linotype" charset="0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733550"/>
            <a:ext cx="7620000" cy="3124200"/>
          </a:xfrm>
          <a:prstGeom prst="rect">
            <a:avLst/>
          </a:prstGeom>
          <a:solidFill>
            <a:srgbClr val="073A7D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307975"/>
            <a:ext cx="7620000" cy="1162050"/>
          </a:xfrm>
          <a:prstGeom prst="rect">
            <a:avLst/>
          </a:prstGeom>
          <a:solidFill>
            <a:srgbClr val="073A7D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/>
          <a:lstStyle/>
          <a:p>
            <a:pPr algn="ctr">
              <a:defRPr/>
            </a:pPr>
            <a:endParaRPr lang="en-US" sz="660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2139702"/>
            <a:ext cx="7772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PE" sz="9600" dirty="0" smtClean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</a:rPr>
              <a:t>Aoristo Activo</a:t>
            </a:r>
            <a:endParaRPr lang="es-PE" sz="19900" dirty="0">
              <a:solidFill>
                <a:srgbClr val="FFFFFF"/>
              </a:solidFill>
              <a:effectLst>
                <a:glow rad="63500">
                  <a:srgbClr val="000000">
                    <a:alpha val="75000"/>
                  </a:srgbClr>
                </a:glow>
              </a:effectLst>
              <a:latin typeface="Palatino Linotype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1595" y="244554"/>
            <a:ext cx="710082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PE" sz="6400" dirty="0" smtClean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</a:rPr>
              <a:t>Griego: </a:t>
            </a:r>
            <a:r>
              <a:rPr lang="es-PE" sz="6400" dirty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</a:rPr>
              <a:t>Lección </a:t>
            </a:r>
            <a:r>
              <a:rPr lang="es-PE" sz="6400" dirty="0" smtClean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</a:rPr>
              <a:t>15</a:t>
            </a:r>
            <a:endParaRPr lang="en-US" sz="640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99949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79389" y="-20538"/>
            <a:ext cx="8785225" cy="175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sz="3200" dirty="0">
                <a:latin typeface="Minion Pro"/>
                <a:cs typeface="Minion Pro"/>
              </a:rPr>
              <a:t>Mat. 27:</a:t>
            </a:r>
            <a:r>
              <a:rPr lang="es-ES" sz="3200" dirty="0" smtClean="0">
                <a:latin typeface="Minion Pro"/>
                <a:cs typeface="Minion Pro"/>
              </a:rPr>
              <a:t>42 </a:t>
            </a:r>
            <a:r>
              <a:rPr lang="el-GR" sz="3600" dirty="0">
                <a:latin typeface="Minion Pro"/>
                <a:cs typeface="Minion Pro"/>
              </a:rPr>
              <a:t>Ἄλλους ἔσωσεν, ἑαυτὸν οὐ δύναται σῶσαι· βασιλεὺς Ἰσραήλ ἐστιν, καταβάτω νῦν ἀπὸ τοῦ σταυροῦ καὶ πιστεύσομεν ἐπʼ αὐτόν</a:t>
            </a:r>
            <a:r>
              <a:rPr lang="el-GR" sz="3600" dirty="0" smtClean="0">
                <a:latin typeface="Minion Pro"/>
                <a:cs typeface="Minion Pro"/>
              </a:rPr>
              <a:t>.</a:t>
            </a:r>
            <a:endParaRPr lang="en-US" sz="3600" dirty="0">
              <a:latin typeface="Minion Pro"/>
              <a:cs typeface="Minion Pro"/>
            </a:endParaRPr>
          </a:p>
        </p:txBody>
      </p:sp>
      <p:graphicFrame>
        <p:nvGraphicFramePr>
          <p:cNvPr id="9317" name="Group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576290"/>
              </p:ext>
            </p:extLst>
          </p:nvPr>
        </p:nvGraphicFramePr>
        <p:xfrm>
          <a:off x="179388" y="2575322"/>
          <a:ext cx="8845550" cy="2423335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251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ἔσωσεν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δύναται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σῶσαι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καταβάτω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πιστεύσομεν 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79389" y="-20538"/>
            <a:ext cx="8785225" cy="175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sz="3200" dirty="0">
                <a:latin typeface="Minion Pro"/>
                <a:cs typeface="Minion Pro"/>
              </a:rPr>
              <a:t>Mat. 27:</a:t>
            </a:r>
            <a:r>
              <a:rPr lang="es-ES" sz="3200" dirty="0" smtClean="0">
                <a:latin typeface="Minion Pro"/>
                <a:cs typeface="Minion Pro"/>
              </a:rPr>
              <a:t>42 </a:t>
            </a:r>
            <a:r>
              <a:rPr lang="el-GR" sz="3600" dirty="0">
                <a:latin typeface="Minion Pro"/>
                <a:cs typeface="Minion Pro"/>
              </a:rPr>
              <a:t>Ἄλλους ἔσωσεν, ἑαυτὸν οὐ δύναται σῶσαι· βασιλεὺς Ἰσραήλ ἐστιν, καταβάτω νῦν ἀπὸ τοῦ σταυροῦ καὶ πιστεύσομεν ἐπʼ αὐτόν</a:t>
            </a:r>
            <a:r>
              <a:rPr lang="el-GR" sz="3600" dirty="0" smtClean="0">
                <a:latin typeface="Minion Pro"/>
                <a:cs typeface="Minion Pro"/>
              </a:rPr>
              <a:t>.</a:t>
            </a:r>
            <a:endParaRPr lang="en-US" sz="3600" dirty="0">
              <a:latin typeface="Minion Pro"/>
              <a:cs typeface="Minion Pro"/>
            </a:endParaRPr>
          </a:p>
        </p:txBody>
      </p:sp>
      <p:graphicFrame>
        <p:nvGraphicFramePr>
          <p:cNvPr id="9317" name="Group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682791"/>
              </p:ext>
            </p:extLst>
          </p:nvPr>
        </p:nvGraphicFramePr>
        <p:xfrm>
          <a:off x="179388" y="2575322"/>
          <a:ext cx="8845550" cy="2423335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251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ἔσωσεν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σῴζω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salvó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δύναται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σῶσαι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καταβάτω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πιστεύσομεν 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971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79389" y="-20538"/>
            <a:ext cx="8785225" cy="175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sz="3200" dirty="0">
                <a:latin typeface="Minion Pro"/>
                <a:cs typeface="Minion Pro"/>
              </a:rPr>
              <a:t>Mat. 27:</a:t>
            </a:r>
            <a:r>
              <a:rPr lang="es-ES" sz="3200" dirty="0" smtClean="0">
                <a:latin typeface="Minion Pro"/>
                <a:cs typeface="Minion Pro"/>
              </a:rPr>
              <a:t>42 </a:t>
            </a:r>
            <a:r>
              <a:rPr lang="el-GR" sz="3600" dirty="0">
                <a:latin typeface="Minion Pro"/>
                <a:cs typeface="Minion Pro"/>
              </a:rPr>
              <a:t>Ἄλλους ἔσωσεν, ἑαυτὸν οὐ δύναται σῶσαι· βασιλεὺς Ἰσραήλ ἐστιν, καταβάτω νῦν ἀπὸ τοῦ σταυροῦ καὶ πιστεύσομεν ἐπʼ αὐτόν</a:t>
            </a:r>
            <a:r>
              <a:rPr lang="el-GR" sz="3600" dirty="0" smtClean="0">
                <a:latin typeface="Minion Pro"/>
                <a:cs typeface="Minion Pro"/>
              </a:rPr>
              <a:t>.</a:t>
            </a:r>
            <a:endParaRPr lang="en-US" sz="3600" dirty="0">
              <a:latin typeface="Minion Pro"/>
              <a:cs typeface="Minion Pro"/>
            </a:endParaRPr>
          </a:p>
        </p:txBody>
      </p:sp>
      <p:graphicFrame>
        <p:nvGraphicFramePr>
          <p:cNvPr id="9317" name="Group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218555"/>
              </p:ext>
            </p:extLst>
          </p:nvPr>
        </p:nvGraphicFramePr>
        <p:xfrm>
          <a:off x="179388" y="2575322"/>
          <a:ext cx="8845550" cy="2423335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251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ἔσωσεν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σῴζω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salvó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δύναται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/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</a:t>
                      </a:r>
                      <a:endParaRPr kumimoji="0" lang="en-US" sz="24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L="0" marR="0"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δύναμαι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puede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σῶσαι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καταβάτω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πιστεύσομεν 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963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79389" y="-20538"/>
            <a:ext cx="8785225" cy="175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sz="3200" dirty="0">
                <a:latin typeface="Minion Pro"/>
                <a:cs typeface="Minion Pro"/>
              </a:rPr>
              <a:t>Mat. 27:</a:t>
            </a:r>
            <a:r>
              <a:rPr lang="es-ES" sz="3200" dirty="0" smtClean="0">
                <a:latin typeface="Minion Pro"/>
                <a:cs typeface="Minion Pro"/>
              </a:rPr>
              <a:t>42 </a:t>
            </a:r>
            <a:r>
              <a:rPr lang="el-GR" sz="3600" dirty="0">
                <a:latin typeface="Minion Pro"/>
                <a:cs typeface="Minion Pro"/>
              </a:rPr>
              <a:t>Ἄλλους ἔσωσεν, ἑαυτὸν οὐ δύναται σῶσαι· βασιλεὺς Ἰσραήλ ἐστιν, καταβάτω νῦν ἀπὸ τοῦ σταυροῦ καὶ πιστεύσομεν ἐπʼ αὐτόν</a:t>
            </a:r>
            <a:r>
              <a:rPr lang="el-GR" sz="3600" dirty="0" smtClean="0">
                <a:latin typeface="Minion Pro"/>
                <a:cs typeface="Minion Pro"/>
              </a:rPr>
              <a:t>.</a:t>
            </a:r>
            <a:endParaRPr lang="en-US" sz="3600" dirty="0">
              <a:latin typeface="Minion Pro"/>
              <a:cs typeface="Minion Pro"/>
            </a:endParaRPr>
          </a:p>
        </p:txBody>
      </p:sp>
      <p:graphicFrame>
        <p:nvGraphicFramePr>
          <p:cNvPr id="9317" name="Group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499780"/>
              </p:ext>
            </p:extLst>
          </p:nvPr>
        </p:nvGraphicFramePr>
        <p:xfrm>
          <a:off x="179388" y="2575322"/>
          <a:ext cx="8845550" cy="2423335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251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ἔσωσεν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σῴζω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salvó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δύναται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/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</a:t>
                      </a:r>
                      <a:endParaRPr kumimoji="0" lang="en-US" sz="24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L="0" marR="0"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δύναμαι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puede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σῶσαι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σῴζω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salvar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καταβάτω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πιστεύσομεν 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815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79389" y="-20538"/>
            <a:ext cx="8785225" cy="175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sz="3200" dirty="0">
                <a:latin typeface="Minion Pro"/>
                <a:cs typeface="Minion Pro"/>
              </a:rPr>
              <a:t>Mat. 27:</a:t>
            </a:r>
            <a:r>
              <a:rPr lang="es-ES" sz="3200" dirty="0" smtClean="0">
                <a:latin typeface="Minion Pro"/>
                <a:cs typeface="Minion Pro"/>
              </a:rPr>
              <a:t>42 </a:t>
            </a:r>
            <a:r>
              <a:rPr lang="el-GR" sz="3600" dirty="0">
                <a:latin typeface="Minion Pro"/>
                <a:cs typeface="Minion Pro"/>
              </a:rPr>
              <a:t>Ἄλλους ἔσωσεν, ἑαυτὸν οὐ δύναται σῶσαι· βασιλεὺς Ἰσραήλ ἐστιν, καταβάτω νῦν ἀπὸ τοῦ σταυροῦ καὶ πιστεύσομεν ἐπʼ αὐτόν</a:t>
            </a:r>
            <a:r>
              <a:rPr lang="el-GR" sz="3600" dirty="0" smtClean="0">
                <a:latin typeface="Minion Pro"/>
                <a:cs typeface="Minion Pro"/>
              </a:rPr>
              <a:t>.</a:t>
            </a:r>
            <a:endParaRPr lang="en-US" sz="3600" dirty="0">
              <a:latin typeface="Minion Pro"/>
              <a:cs typeface="Minion Pro"/>
            </a:endParaRPr>
          </a:p>
        </p:txBody>
      </p:sp>
      <p:graphicFrame>
        <p:nvGraphicFramePr>
          <p:cNvPr id="9317" name="Group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20664"/>
              </p:ext>
            </p:extLst>
          </p:nvPr>
        </p:nvGraphicFramePr>
        <p:xfrm>
          <a:off x="179388" y="2575322"/>
          <a:ext cx="8845550" cy="2423335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251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ἔσωσεν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σῴζω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salvó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δύναται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/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</a:t>
                      </a:r>
                      <a:endParaRPr kumimoji="0" lang="en-US" sz="24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L="0" marR="0"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δύναμαι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puede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σῶσαι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σῴζω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salvar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καταβάτω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καταβαίνω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baje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πιστεύσομεν 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344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79389" y="-20538"/>
            <a:ext cx="8785225" cy="175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sz="3200" dirty="0">
                <a:latin typeface="Minion Pro"/>
                <a:cs typeface="Minion Pro"/>
              </a:rPr>
              <a:t>Mat. 27:</a:t>
            </a:r>
            <a:r>
              <a:rPr lang="es-ES" sz="3200" dirty="0" smtClean="0">
                <a:latin typeface="Minion Pro"/>
                <a:cs typeface="Minion Pro"/>
              </a:rPr>
              <a:t>42 </a:t>
            </a:r>
            <a:r>
              <a:rPr lang="el-GR" sz="3600" dirty="0">
                <a:latin typeface="Minion Pro"/>
                <a:cs typeface="Minion Pro"/>
              </a:rPr>
              <a:t>Ἄλλους ἔσωσεν, ἑαυτὸν οὐ δύναται σῶσαι· βασιλεὺς Ἰσραήλ ἐστιν, καταβάτω νῦν ἀπὸ τοῦ σταυροῦ καὶ πιστεύσομεν ἐπʼ αὐτόν</a:t>
            </a:r>
            <a:r>
              <a:rPr lang="el-GR" sz="3600" dirty="0" smtClean="0">
                <a:latin typeface="Minion Pro"/>
                <a:cs typeface="Minion Pro"/>
              </a:rPr>
              <a:t>.</a:t>
            </a:r>
            <a:endParaRPr lang="en-US" sz="3600" dirty="0">
              <a:latin typeface="Minion Pro"/>
              <a:cs typeface="Minion Pro"/>
            </a:endParaRPr>
          </a:p>
        </p:txBody>
      </p:sp>
      <p:graphicFrame>
        <p:nvGraphicFramePr>
          <p:cNvPr id="9317" name="Group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294254"/>
              </p:ext>
            </p:extLst>
          </p:nvPr>
        </p:nvGraphicFramePr>
        <p:xfrm>
          <a:off x="179388" y="2575322"/>
          <a:ext cx="8845550" cy="2423335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251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ἔσωσεν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σῴζω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salvó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δύναται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/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</a:t>
                      </a:r>
                      <a:endParaRPr kumimoji="0" lang="en-US" sz="24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L="0" marR="0"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δύναμαι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puede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σῶσαι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σῴζω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salvar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καταβάτω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καταβαίνω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baje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πιστεύσομεν 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F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πιστεύω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creeremos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320" name="Text Box 104"/>
          <p:cNvSpPr txBox="1">
            <a:spLocks noChangeArrowheads="1"/>
          </p:cNvSpPr>
          <p:nvPr/>
        </p:nvSpPr>
        <p:spPr bwMode="auto">
          <a:xfrm>
            <a:off x="2051050" y="3274219"/>
            <a:ext cx="5762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036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79389" y="-20538"/>
            <a:ext cx="8785225" cy="175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sz="3200" dirty="0">
                <a:latin typeface="Minion Pro"/>
                <a:cs typeface="Minion Pro"/>
              </a:rPr>
              <a:t>Mat. 27:</a:t>
            </a:r>
            <a:r>
              <a:rPr lang="es-ES" sz="3200" dirty="0" smtClean="0">
                <a:latin typeface="Minion Pro"/>
                <a:cs typeface="Minion Pro"/>
              </a:rPr>
              <a:t>42 </a:t>
            </a:r>
            <a:r>
              <a:rPr lang="el-GR" sz="3600" dirty="0">
                <a:latin typeface="Minion Pro"/>
                <a:cs typeface="Minion Pro"/>
              </a:rPr>
              <a:t>Ἄλλους ἔσωσεν, ἑαυτὸν οὐ δύναται σῶσαι· βασιλεὺς Ἰσραήλ ἐστιν, καταβάτω νῦν ἀπὸ τοῦ σταυροῦ καὶ πιστεύσομεν ἐπʼ αὐτόν</a:t>
            </a:r>
            <a:r>
              <a:rPr lang="el-GR" sz="3600" dirty="0" smtClean="0">
                <a:latin typeface="Minion Pro"/>
                <a:cs typeface="Minion Pro"/>
              </a:rPr>
              <a:t>.</a:t>
            </a:r>
            <a:endParaRPr lang="en-US" sz="3600" dirty="0">
              <a:latin typeface="Minion Pro"/>
              <a:cs typeface="Minion Pro"/>
            </a:endParaRPr>
          </a:p>
        </p:txBody>
      </p:sp>
      <p:graphicFrame>
        <p:nvGraphicFramePr>
          <p:cNvPr id="9317" name="Group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718469"/>
              </p:ext>
            </p:extLst>
          </p:nvPr>
        </p:nvGraphicFramePr>
        <p:xfrm>
          <a:off x="179388" y="2575322"/>
          <a:ext cx="8845550" cy="2423335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251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ἔσωσεν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σῴζω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salvó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δύναται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/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</a:t>
                      </a:r>
                      <a:endParaRPr kumimoji="0" lang="en-US" sz="24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L="0" marR="0"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δύναμαι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puede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σῶσαι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σῴζω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salvar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καταβάτω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καταβαίνω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baje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πιστεύσομεν 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F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πιστεύω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creeremos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320" name="Text Box 104"/>
          <p:cNvSpPr txBox="1">
            <a:spLocks noChangeArrowheads="1"/>
          </p:cNvSpPr>
          <p:nvPr/>
        </p:nvSpPr>
        <p:spPr bwMode="auto">
          <a:xfrm>
            <a:off x="2051050" y="3274219"/>
            <a:ext cx="5762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9325" name="Text Box 109"/>
          <p:cNvSpPr txBox="1">
            <a:spLocks noChangeArrowheads="1"/>
          </p:cNvSpPr>
          <p:nvPr/>
        </p:nvSpPr>
        <p:spPr bwMode="auto">
          <a:xfrm>
            <a:off x="179388" y="1638238"/>
            <a:ext cx="89646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800" dirty="0">
                <a:latin typeface="Minion Pro"/>
                <a:cs typeface="Minion Pro"/>
              </a:rPr>
              <a:t>a otros </a:t>
            </a:r>
            <a:r>
              <a:rPr lang="es-ES" sz="2800" b="1" dirty="0">
                <a:latin typeface="Minion Pro"/>
                <a:cs typeface="Minion Pro"/>
              </a:rPr>
              <a:t>salvó</a:t>
            </a:r>
            <a:r>
              <a:rPr lang="es-ES" sz="2800" dirty="0">
                <a:latin typeface="Minion Pro"/>
                <a:cs typeface="Minion Pro"/>
              </a:rPr>
              <a:t>, a sí mismo no puede salvar. Es rey de Israel, baje ahora de la cruz y creeremos en él.</a:t>
            </a:r>
            <a:endParaRPr lang="es-PE" sz="2800" dirty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770824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1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062574"/>
              </p:ext>
            </p:extLst>
          </p:nvPr>
        </p:nvGraphicFramePr>
        <p:xfrm>
          <a:off x="1601937" y="206375"/>
          <a:ext cx="5940127" cy="4772022"/>
        </p:xfrm>
        <a:graphic>
          <a:graphicData uri="http://schemas.openxmlformats.org/drawingml/2006/table">
            <a:tbl>
              <a:tblPr/>
              <a:tblGrid>
                <a:gridCol w="720564"/>
                <a:gridCol w="2663229"/>
                <a:gridCol w="2556334"/>
              </a:tblGrid>
              <a:tr h="556326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3200" b="1" i="0" u="none" strike="noStrike" cap="sm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Times New Roman" charset="0"/>
                          <a:cs typeface="Cambria"/>
                        </a:rPr>
                        <a:t>Aoristo Activo Subjuntivo</a:t>
                      </a:r>
                      <a:endParaRPr kumimoji="0" lang="es-MX" sz="3200" b="0" i="0" u="none" strike="noStrike" cap="sm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Times New Roman" charset="0"/>
                        <a:cs typeface="Cambria"/>
                      </a:endParaRPr>
                    </a:p>
                  </a:txBody>
                  <a:tcPr marL="91420" marR="91420" marT="34287" marB="3428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1926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Times New Roman" charset="0"/>
                          <a:cs typeface="Minion Pro"/>
                        </a:rPr>
                        <a:t>Forma Verbal</a:t>
                      </a:r>
                      <a:endParaRPr kumimoji="0" lang="es-MX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Times New Roman" charset="0"/>
                        <a:cs typeface="Minion Pro"/>
                      </a:endParaRPr>
                    </a:p>
                  </a:txBody>
                  <a:tcPr marL="91420" marR="91420" marT="34287" marB="3428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T="34290" marB="3429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Times New Roman" charset="0"/>
                          <a:cs typeface="Minion Pro"/>
                        </a:rPr>
                        <a:t>Traducción</a:t>
                      </a:r>
                    </a:p>
                  </a:txBody>
                  <a:tcPr marL="91420" marR="91420" marT="34287" marB="3428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29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1s</a:t>
                      </a:r>
                    </a:p>
                  </a:txBody>
                  <a:tcPr marL="91420" marR="91420" marT="34287" marB="3428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3825" marR="0" lvl="0" indent="381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λύ</a:t>
                      </a:r>
                      <a:r>
                        <a:rPr kumimoji="0" lang="pt-BR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pt-BR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σω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Lt BT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suelte</a:t>
                      </a:r>
                    </a:p>
                  </a:txBody>
                  <a:tcPr marT="34292" marB="3429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29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2s</a:t>
                      </a:r>
                    </a:p>
                  </a:txBody>
                  <a:tcPr marL="91420" marR="91420" marT="34287" marB="3428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3825" marR="0" lvl="0" indent="381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λύ</a:t>
                      </a:r>
                      <a:r>
                        <a:rPr kumimoji="0" lang="pt-BR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pt-BR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σῃς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Lt BT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  <a:sym typeface="Symbol" charset="0"/>
                        </a:rPr>
                        <a:t>sueltes</a:t>
                      </a:r>
                    </a:p>
                  </a:txBody>
                  <a:tcPr marT="34292" marB="3429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29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3s</a:t>
                      </a:r>
                    </a:p>
                  </a:txBody>
                  <a:tcPr marL="91420" marR="91420" marT="34287" marB="3428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3825" marR="0" lvl="0" indent="381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λύ</a:t>
                      </a:r>
                      <a:r>
                        <a:rPr kumimoji="0" lang="pt-BR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pt-BR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σῃ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Lt BT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suelte</a:t>
                      </a:r>
                    </a:p>
                  </a:txBody>
                  <a:tcPr marT="34292" marB="3429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29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1p</a:t>
                      </a:r>
                    </a:p>
                  </a:txBody>
                  <a:tcPr marL="91420" marR="91420" marT="34287" marB="3428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3825" marR="0" lvl="0" indent="381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λύ</a:t>
                      </a:r>
                      <a:r>
                        <a:rPr kumimoji="0" lang="pt-BR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pt-BR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σωμεν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Lt BT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soltemos</a:t>
                      </a:r>
                    </a:p>
                  </a:txBody>
                  <a:tcPr marT="34292" marB="3429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29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2p</a:t>
                      </a:r>
                    </a:p>
                  </a:txBody>
                  <a:tcPr marL="91420" marR="91420" marT="34287" marB="3428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3825" marR="0" lvl="0" indent="381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λύ</a:t>
                      </a:r>
                      <a:r>
                        <a:rPr kumimoji="0" lang="pt-BR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pt-BR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σητε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Lt BT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(uds.) suelten</a:t>
                      </a:r>
                    </a:p>
                  </a:txBody>
                  <a:tcPr marT="34292" marB="3429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29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3p</a:t>
                      </a:r>
                    </a:p>
                  </a:txBody>
                  <a:tcPr marL="91420" marR="91420" marT="34287" marB="3428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3825" marR="0" lvl="0" indent="381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λύ</a:t>
                      </a:r>
                      <a:r>
                        <a:rPr kumimoji="0" lang="pt-BR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pt-BR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σωσι</a:t>
                      </a:r>
                      <a:r>
                        <a:rPr kumimoji="0" lang="pt-BR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(</a:t>
                      </a:r>
                      <a:r>
                        <a:rPr kumimoji="0" lang="pt-BR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ν</a:t>
                      </a:r>
                      <a:r>
                        <a:rPr kumimoji="0" lang="pt-BR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)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Lt BT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suelten</a:t>
                      </a:r>
                    </a:p>
                  </a:txBody>
                  <a:tcPr marT="34292" marB="3429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9950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67494"/>
            <a:ext cx="8784976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3600" dirty="0">
                <a:latin typeface="Minion Pro"/>
                <a:cs typeface="Minion Pro"/>
              </a:rPr>
              <a:t>Lc. 22:67 </a:t>
            </a:r>
            <a:r>
              <a:rPr lang="en-US" sz="3600" dirty="0" err="1">
                <a:latin typeface="Minion Pro"/>
                <a:cs typeface="Minion Pro"/>
              </a:rPr>
              <a:t>λέγοντες</a:t>
            </a:r>
            <a:r>
              <a:rPr lang="en-US" sz="3600" dirty="0">
                <a:latin typeface="Minion Pro"/>
                <a:cs typeface="Minion Pro"/>
              </a:rPr>
              <a:t>· </a:t>
            </a:r>
            <a:r>
              <a:rPr lang="en-US" sz="3600" dirty="0" err="1">
                <a:latin typeface="Minion Pro"/>
                <a:cs typeface="Minion Pro"/>
              </a:rPr>
              <a:t>εἰ</a:t>
            </a:r>
            <a:r>
              <a:rPr lang="en-US" sz="3600" dirty="0">
                <a:latin typeface="Minion Pro"/>
                <a:cs typeface="Minion Pro"/>
              </a:rPr>
              <a:t> </a:t>
            </a:r>
            <a:r>
              <a:rPr lang="en-US" sz="3600" dirty="0" err="1">
                <a:latin typeface="Minion Pro"/>
                <a:cs typeface="Minion Pro"/>
              </a:rPr>
              <a:t>σὺ</a:t>
            </a:r>
            <a:r>
              <a:rPr lang="en-US" sz="3600" dirty="0">
                <a:latin typeface="Minion Pro"/>
                <a:cs typeface="Minion Pro"/>
              </a:rPr>
              <a:t> </a:t>
            </a:r>
            <a:r>
              <a:rPr lang="en-US" sz="3600" dirty="0" err="1">
                <a:latin typeface="Minion Pro"/>
                <a:cs typeface="Minion Pro"/>
              </a:rPr>
              <a:t>εἶ</a:t>
            </a:r>
            <a:r>
              <a:rPr lang="en-US" sz="3600" dirty="0">
                <a:latin typeface="Minion Pro"/>
                <a:cs typeface="Minion Pro"/>
              </a:rPr>
              <a:t> </a:t>
            </a:r>
            <a:r>
              <a:rPr lang="en-US" sz="3600" dirty="0" err="1">
                <a:latin typeface="Minion Pro"/>
                <a:cs typeface="Minion Pro"/>
              </a:rPr>
              <a:t>ὁ</a:t>
            </a:r>
            <a:r>
              <a:rPr lang="en-US" sz="3600" dirty="0">
                <a:latin typeface="Minion Pro"/>
                <a:cs typeface="Minion Pro"/>
              </a:rPr>
              <a:t> </a:t>
            </a:r>
            <a:r>
              <a:rPr lang="en-US" sz="3600" dirty="0" err="1">
                <a:latin typeface="Minion Pro"/>
                <a:cs typeface="Minion Pro"/>
              </a:rPr>
              <a:t>χριστός</a:t>
            </a:r>
            <a:r>
              <a:rPr lang="en-US" sz="3600" dirty="0">
                <a:latin typeface="Minion Pro"/>
                <a:cs typeface="Minion Pro"/>
              </a:rPr>
              <a:t>, </a:t>
            </a:r>
            <a:r>
              <a:rPr lang="en-US" sz="3600" dirty="0" err="1">
                <a:latin typeface="Minion Pro"/>
                <a:cs typeface="Minion Pro"/>
              </a:rPr>
              <a:t>εἰ</a:t>
            </a:r>
            <a:r>
              <a:rPr lang="en-US" sz="3600" dirty="0">
                <a:latin typeface="Minion Pro"/>
                <a:cs typeface="Minion Pro"/>
              </a:rPr>
              <a:t>π</a:t>
            </a:r>
            <a:r>
              <a:rPr lang="en-US" sz="3600" dirty="0" err="1">
                <a:latin typeface="Minion Pro"/>
                <a:cs typeface="Minion Pro"/>
              </a:rPr>
              <a:t>ὸν</a:t>
            </a:r>
            <a:r>
              <a:rPr lang="en-US" sz="3600" dirty="0">
                <a:latin typeface="Minion Pro"/>
                <a:cs typeface="Minion Pro"/>
              </a:rPr>
              <a:t> </a:t>
            </a:r>
            <a:r>
              <a:rPr lang="en-US" sz="3600" dirty="0" err="1">
                <a:latin typeface="Minion Pro"/>
                <a:cs typeface="Minion Pro"/>
              </a:rPr>
              <a:t>ἡμῖν</a:t>
            </a:r>
            <a:r>
              <a:rPr lang="en-US" sz="3600" dirty="0">
                <a:latin typeface="Minion Pro"/>
                <a:cs typeface="Minion Pro"/>
              </a:rPr>
              <a:t>. </a:t>
            </a:r>
            <a:r>
              <a:rPr lang="en-US" sz="3600" dirty="0" err="1">
                <a:latin typeface="Minion Pro"/>
                <a:cs typeface="Minion Pro"/>
              </a:rPr>
              <a:t>εἶ</a:t>
            </a:r>
            <a:r>
              <a:rPr lang="en-US" sz="3600" dirty="0">
                <a:latin typeface="Minion Pro"/>
                <a:cs typeface="Minion Pro"/>
              </a:rPr>
              <a:t>π</a:t>
            </a:r>
            <a:r>
              <a:rPr lang="en-US" sz="3600" dirty="0" err="1">
                <a:latin typeface="Minion Pro"/>
                <a:cs typeface="Minion Pro"/>
              </a:rPr>
              <a:t>εν</a:t>
            </a:r>
            <a:r>
              <a:rPr lang="en-US" sz="3600" dirty="0">
                <a:latin typeface="Minion Pro"/>
                <a:cs typeface="Minion Pro"/>
              </a:rPr>
              <a:t> </a:t>
            </a:r>
            <a:r>
              <a:rPr lang="en-US" sz="3600" dirty="0" err="1">
                <a:latin typeface="Minion Pro"/>
                <a:cs typeface="Minion Pro"/>
              </a:rPr>
              <a:t>δὲ</a:t>
            </a:r>
            <a:r>
              <a:rPr lang="en-US" sz="3600" dirty="0">
                <a:latin typeface="Minion Pro"/>
                <a:cs typeface="Minion Pro"/>
              </a:rPr>
              <a:t> α</a:t>
            </a:r>
            <a:r>
              <a:rPr lang="en-US" sz="3600" dirty="0" err="1">
                <a:latin typeface="Minion Pro"/>
                <a:cs typeface="Minion Pro"/>
              </a:rPr>
              <a:t>ὐτοῖς</a:t>
            </a:r>
            <a:r>
              <a:rPr lang="en-US" sz="3600" dirty="0">
                <a:latin typeface="Minion Pro"/>
                <a:cs typeface="Minion Pro"/>
              </a:rPr>
              <a:t>· </a:t>
            </a:r>
            <a:r>
              <a:rPr lang="en-US" sz="3600" dirty="0" err="1">
                <a:latin typeface="Minion Pro"/>
                <a:cs typeface="Minion Pro"/>
              </a:rPr>
              <a:t>ἐὰν</a:t>
            </a:r>
            <a:r>
              <a:rPr lang="en-US" sz="3600" dirty="0">
                <a:latin typeface="Minion Pro"/>
                <a:cs typeface="Minion Pro"/>
              </a:rPr>
              <a:t> </a:t>
            </a:r>
            <a:r>
              <a:rPr lang="en-US" sz="3600" dirty="0" err="1">
                <a:latin typeface="Minion Pro"/>
                <a:cs typeface="Minion Pro"/>
              </a:rPr>
              <a:t>ὑμῖν</a:t>
            </a:r>
            <a:r>
              <a:rPr lang="en-US" sz="3600" dirty="0">
                <a:latin typeface="Minion Pro"/>
                <a:cs typeface="Minion Pro"/>
              </a:rPr>
              <a:t> </a:t>
            </a:r>
            <a:r>
              <a:rPr lang="en-US" sz="3600" dirty="0" err="1">
                <a:latin typeface="Minion Pro"/>
                <a:cs typeface="Minion Pro"/>
              </a:rPr>
              <a:t>εἴ</a:t>
            </a:r>
            <a:r>
              <a:rPr lang="en-US" sz="3600" dirty="0">
                <a:latin typeface="Minion Pro"/>
                <a:cs typeface="Minion Pro"/>
              </a:rPr>
              <a:t>π</a:t>
            </a:r>
            <a:r>
              <a:rPr lang="en-US" sz="3600" dirty="0" err="1">
                <a:latin typeface="Minion Pro"/>
                <a:cs typeface="Minion Pro"/>
              </a:rPr>
              <a:t>ω</a:t>
            </a:r>
            <a:r>
              <a:rPr lang="en-US" sz="3600" dirty="0">
                <a:latin typeface="Minion Pro"/>
                <a:cs typeface="Minion Pro"/>
              </a:rPr>
              <a:t>, </a:t>
            </a:r>
            <a:r>
              <a:rPr lang="en-US" sz="3600" dirty="0" err="1">
                <a:latin typeface="Minion Pro"/>
                <a:cs typeface="Minion Pro"/>
              </a:rPr>
              <a:t>οὐ</a:t>
            </a:r>
            <a:r>
              <a:rPr lang="en-US" sz="3600" dirty="0">
                <a:latin typeface="Minion Pro"/>
                <a:cs typeface="Minion Pro"/>
              </a:rPr>
              <a:t> </a:t>
            </a:r>
            <a:r>
              <a:rPr lang="en-US" sz="3600" dirty="0" err="1">
                <a:latin typeface="Minion Pro"/>
                <a:cs typeface="Minion Pro"/>
              </a:rPr>
              <a:t>μὴ</a:t>
            </a:r>
            <a:r>
              <a:rPr lang="en-US" sz="3600" dirty="0">
                <a:latin typeface="Minion Pro"/>
                <a:cs typeface="Minion Pro"/>
              </a:rPr>
              <a:t> </a:t>
            </a:r>
            <a:r>
              <a:rPr lang="en-US" sz="3600" b="1" dirty="0">
                <a:latin typeface="Minion Pro"/>
                <a:cs typeface="Minion Pro"/>
              </a:rPr>
              <a:t>π</a:t>
            </a:r>
            <a:r>
              <a:rPr lang="en-US" sz="3600" b="1" dirty="0" err="1">
                <a:latin typeface="Minion Pro"/>
                <a:cs typeface="Minion Pro"/>
              </a:rPr>
              <a:t>ιστεύσητε</a:t>
            </a:r>
            <a:r>
              <a:rPr lang="en-US" sz="3600" b="1" dirty="0" smtClean="0">
                <a:latin typeface="Minion Pro"/>
                <a:cs typeface="Minion Pro"/>
              </a:rPr>
              <a:t>·</a:t>
            </a:r>
            <a:endParaRPr lang="es-ES_tradnl" sz="3600" dirty="0">
              <a:latin typeface="Minion Pro"/>
              <a:cs typeface="Minion Pro"/>
            </a:endParaRPr>
          </a:p>
        </p:txBody>
      </p:sp>
      <p:graphicFrame>
        <p:nvGraphicFramePr>
          <p:cNvPr id="7" name="Group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115790"/>
              </p:ext>
            </p:extLst>
          </p:nvPr>
        </p:nvGraphicFramePr>
        <p:xfrm>
          <a:off x="149225" y="3507854"/>
          <a:ext cx="8845550" cy="1120127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251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dirty="0" err="1" smtClean="0">
                          <a:latin typeface="Minion Pro"/>
                          <a:cs typeface="Minion Pro"/>
                        </a:rPr>
                        <a:t>εἶ</a:t>
                      </a:r>
                      <a:r>
                        <a:rPr lang="en-US" sz="2400" dirty="0" smtClean="0">
                          <a:latin typeface="Minion Pro"/>
                          <a:cs typeface="Minion Pro"/>
                        </a:rPr>
                        <a:t>π</a:t>
                      </a:r>
                      <a:r>
                        <a:rPr lang="en-US" sz="2400" dirty="0" err="1" smtClean="0">
                          <a:latin typeface="Minion Pro"/>
                          <a:cs typeface="Minion Pro"/>
                        </a:rPr>
                        <a:t>εν</a:t>
                      </a:r>
                      <a:r>
                        <a:rPr lang="en-US" sz="2400" dirty="0" smtClean="0">
                          <a:latin typeface="Minion Pro"/>
                          <a:cs typeface="Minion Pro"/>
                        </a:rPr>
                        <a:t>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π</a:t>
                      </a:r>
                      <a:r>
                        <a:rPr lang="en-US" sz="2400" b="1" dirty="0" err="1" smtClean="0">
                          <a:latin typeface="Minion Pro"/>
                          <a:cs typeface="Minion Pro"/>
                        </a:rPr>
                        <a:t>ιστεύσητε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1132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67494"/>
            <a:ext cx="8784976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3600" dirty="0">
                <a:latin typeface="Minion Pro"/>
                <a:cs typeface="Minion Pro"/>
              </a:rPr>
              <a:t>Lc. 22:67 </a:t>
            </a:r>
            <a:r>
              <a:rPr lang="en-US" sz="3600" dirty="0" err="1">
                <a:latin typeface="Minion Pro"/>
                <a:cs typeface="Minion Pro"/>
              </a:rPr>
              <a:t>λέγοντες</a:t>
            </a:r>
            <a:r>
              <a:rPr lang="en-US" sz="3600" dirty="0">
                <a:latin typeface="Minion Pro"/>
                <a:cs typeface="Minion Pro"/>
              </a:rPr>
              <a:t>· </a:t>
            </a:r>
            <a:r>
              <a:rPr lang="en-US" sz="3600" dirty="0" err="1">
                <a:latin typeface="Minion Pro"/>
                <a:cs typeface="Minion Pro"/>
              </a:rPr>
              <a:t>εἰ</a:t>
            </a:r>
            <a:r>
              <a:rPr lang="en-US" sz="3600" dirty="0">
                <a:latin typeface="Minion Pro"/>
                <a:cs typeface="Minion Pro"/>
              </a:rPr>
              <a:t> </a:t>
            </a:r>
            <a:r>
              <a:rPr lang="en-US" sz="3600" dirty="0" err="1">
                <a:latin typeface="Minion Pro"/>
                <a:cs typeface="Minion Pro"/>
              </a:rPr>
              <a:t>σὺ</a:t>
            </a:r>
            <a:r>
              <a:rPr lang="en-US" sz="3600" dirty="0">
                <a:latin typeface="Minion Pro"/>
                <a:cs typeface="Minion Pro"/>
              </a:rPr>
              <a:t> </a:t>
            </a:r>
            <a:r>
              <a:rPr lang="en-US" sz="3600" dirty="0" err="1">
                <a:latin typeface="Minion Pro"/>
                <a:cs typeface="Minion Pro"/>
              </a:rPr>
              <a:t>εἶ</a:t>
            </a:r>
            <a:r>
              <a:rPr lang="en-US" sz="3600" dirty="0">
                <a:latin typeface="Minion Pro"/>
                <a:cs typeface="Minion Pro"/>
              </a:rPr>
              <a:t> </a:t>
            </a:r>
            <a:r>
              <a:rPr lang="en-US" sz="3600" dirty="0" err="1">
                <a:latin typeface="Minion Pro"/>
                <a:cs typeface="Minion Pro"/>
              </a:rPr>
              <a:t>ὁ</a:t>
            </a:r>
            <a:r>
              <a:rPr lang="en-US" sz="3600" dirty="0">
                <a:latin typeface="Minion Pro"/>
                <a:cs typeface="Minion Pro"/>
              </a:rPr>
              <a:t> </a:t>
            </a:r>
            <a:r>
              <a:rPr lang="en-US" sz="3600" dirty="0" err="1">
                <a:latin typeface="Minion Pro"/>
                <a:cs typeface="Minion Pro"/>
              </a:rPr>
              <a:t>χριστός</a:t>
            </a:r>
            <a:r>
              <a:rPr lang="en-US" sz="3600" dirty="0">
                <a:latin typeface="Minion Pro"/>
                <a:cs typeface="Minion Pro"/>
              </a:rPr>
              <a:t>, </a:t>
            </a:r>
            <a:r>
              <a:rPr lang="en-US" sz="3600" dirty="0" err="1">
                <a:latin typeface="Minion Pro"/>
                <a:cs typeface="Minion Pro"/>
              </a:rPr>
              <a:t>εἰ</a:t>
            </a:r>
            <a:r>
              <a:rPr lang="en-US" sz="3600" dirty="0">
                <a:latin typeface="Minion Pro"/>
                <a:cs typeface="Minion Pro"/>
              </a:rPr>
              <a:t>π</a:t>
            </a:r>
            <a:r>
              <a:rPr lang="en-US" sz="3600" dirty="0" err="1">
                <a:latin typeface="Minion Pro"/>
                <a:cs typeface="Minion Pro"/>
              </a:rPr>
              <a:t>ὸν</a:t>
            </a:r>
            <a:r>
              <a:rPr lang="en-US" sz="3600" dirty="0">
                <a:latin typeface="Minion Pro"/>
                <a:cs typeface="Minion Pro"/>
              </a:rPr>
              <a:t> </a:t>
            </a:r>
            <a:r>
              <a:rPr lang="en-US" sz="3600" dirty="0" err="1">
                <a:latin typeface="Minion Pro"/>
                <a:cs typeface="Minion Pro"/>
              </a:rPr>
              <a:t>ἡμῖν</a:t>
            </a:r>
            <a:r>
              <a:rPr lang="en-US" sz="3600" dirty="0">
                <a:latin typeface="Minion Pro"/>
                <a:cs typeface="Minion Pro"/>
              </a:rPr>
              <a:t>. </a:t>
            </a:r>
            <a:r>
              <a:rPr lang="en-US" sz="3600" dirty="0" err="1">
                <a:latin typeface="Minion Pro"/>
                <a:cs typeface="Minion Pro"/>
              </a:rPr>
              <a:t>εἶ</a:t>
            </a:r>
            <a:r>
              <a:rPr lang="en-US" sz="3600" dirty="0">
                <a:latin typeface="Minion Pro"/>
                <a:cs typeface="Minion Pro"/>
              </a:rPr>
              <a:t>π</a:t>
            </a:r>
            <a:r>
              <a:rPr lang="en-US" sz="3600" dirty="0" err="1">
                <a:latin typeface="Minion Pro"/>
                <a:cs typeface="Minion Pro"/>
              </a:rPr>
              <a:t>εν</a:t>
            </a:r>
            <a:r>
              <a:rPr lang="en-US" sz="3600" dirty="0">
                <a:latin typeface="Minion Pro"/>
                <a:cs typeface="Minion Pro"/>
              </a:rPr>
              <a:t> </a:t>
            </a:r>
            <a:r>
              <a:rPr lang="en-US" sz="3600" dirty="0" err="1">
                <a:latin typeface="Minion Pro"/>
                <a:cs typeface="Minion Pro"/>
              </a:rPr>
              <a:t>δὲ</a:t>
            </a:r>
            <a:r>
              <a:rPr lang="en-US" sz="3600" dirty="0">
                <a:latin typeface="Minion Pro"/>
                <a:cs typeface="Minion Pro"/>
              </a:rPr>
              <a:t> α</a:t>
            </a:r>
            <a:r>
              <a:rPr lang="en-US" sz="3600" dirty="0" err="1">
                <a:latin typeface="Minion Pro"/>
                <a:cs typeface="Minion Pro"/>
              </a:rPr>
              <a:t>ὐτοῖς</a:t>
            </a:r>
            <a:r>
              <a:rPr lang="en-US" sz="3600" dirty="0">
                <a:latin typeface="Minion Pro"/>
                <a:cs typeface="Minion Pro"/>
              </a:rPr>
              <a:t>· </a:t>
            </a:r>
            <a:r>
              <a:rPr lang="en-US" sz="3600" dirty="0" err="1">
                <a:latin typeface="Minion Pro"/>
                <a:cs typeface="Minion Pro"/>
              </a:rPr>
              <a:t>ἐὰν</a:t>
            </a:r>
            <a:r>
              <a:rPr lang="en-US" sz="3600" dirty="0">
                <a:latin typeface="Minion Pro"/>
                <a:cs typeface="Minion Pro"/>
              </a:rPr>
              <a:t> </a:t>
            </a:r>
            <a:r>
              <a:rPr lang="en-US" sz="3600" dirty="0" err="1">
                <a:latin typeface="Minion Pro"/>
                <a:cs typeface="Minion Pro"/>
              </a:rPr>
              <a:t>ὑμῖν</a:t>
            </a:r>
            <a:r>
              <a:rPr lang="en-US" sz="3600" dirty="0">
                <a:latin typeface="Minion Pro"/>
                <a:cs typeface="Minion Pro"/>
              </a:rPr>
              <a:t> </a:t>
            </a:r>
            <a:r>
              <a:rPr lang="en-US" sz="3600" dirty="0" err="1">
                <a:latin typeface="Minion Pro"/>
                <a:cs typeface="Minion Pro"/>
              </a:rPr>
              <a:t>εἴ</a:t>
            </a:r>
            <a:r>
              <a:rPr lang="en-US" sz="3600" dirty="0">
                <a:latin typeface="Minion Pro"/>
                <a:cs typeface="Minion Pro"/>
              </a:rPr>
              <a:t>π</a:t>
            </a:r>
            <a:r>
              <a:rPr lang="en-US" sz="3600" dirty="0" err="1">
                <a:latin typeface="Minion Pro"/>
                <a:cs typeface="Minion Pro"/>
              </a:rPr>
              <a:t>ω</a:t>
            </a:r>
            <a:r>
              <a:rPr lang="en-US" sz="3600" dirty="0">
                <a:latin typeface="Minion Pro"/>
                <a:cs typeface="Minion Pro"/>
              </a:rPr>
              <a:t>, </a:t>
            </a:r>
            <a:r>
              <a:rPr lang="en-US" sz="3600" dirty="0" err="1">
                <a:latin typeface="Minion Pro"/>
                <a:cs typeface="Minion Pro"/>
              </a:rPr>
              <a:t>οὐ</a:t>
            </a:r>
            <a:r>
              <a:rPr lang="en-US" sz="3600" dirty="0">
                <a:latin typeface="Minion Pro"/>
                <a:cs typeface="Minion Pro"/>
              </a:rPr>
              <a:t> </a:t>
            </a:r>
            <a:r>
              <a:rPr lang="en-US" sz="3600" dirty="0" err="1">
                <a:latin typeface="Minion Pro"/>
                <a:cs typeface="Minion Pro"/>
              </a:rPr>
              <a:t>μὴ</a:t>
            </a:r>
            <a:r>
              <a:rPr lang="en-US" sz="3600" dirty="0">
                <a:latin typeface="Minion Pro"/>
                <a:cs typeface="Minion Pro"/>
              </a:rPr>
              <a:t> </a:t>
            </a:r>
            <a:r>
              <a:rPr lang="en-US" sz="3600" b="1" dirty="0">
                <a:latin typeface="Minion Pro"/>
                <a:cs typeface="Minion Pro"/>
              </a:rPr>
              <a:t>π</a:t>
            </a:r>
            <a:r>
              <a:rPr lang="en-US" sz="3600" b="1" dirty="0" err="1">
                <a:latin typeface="Minion Pro"/>
                <a:cs typeface="Minion Pro"/>
              </a:rPr>
              <a:t>ιστεύσητε</a:t>
            </a:r>
            <a:r>
              <a:rPr lang="en-US" sz="3600" b="1" dirty="0" smtClean="0">
                <a:latin typeface="Minion Pro"/>
                <a:cs typeface="Minion Pro"/>
              </a:rPr>
              <a:t>·</a:t>
            </a:r>
            <a:endParaRPr lang="es-ES_tradnl" sz="3600" dirty="0">
              <a:latin typeface="Minion Pro"/>
              <a:cs typeface="Minion Pro"/>
            </a:endParaRPr>
          </a:p>
        </p:txBody>
      </p:sp>
      <p:graphicFrame>
        <p:nvGraphicFramePr>
          <p:cNvPr id="7" name="Group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507371"/>
              </p:ext>
            </p:extLst>
          </p:nvPr>
        </p:nvGraphicFramePr>
        <p:xfrm>
          <a:off x="149225" y="3507854"/>
          <a:ext cx="8845550" cy="1120127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251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dirty="0" err="1" smtClean="0">
                          <a:latin typeface="Minion Pro"/>
                          <a:cs typeface="Minion Pro"/>
                        </a:rPr>
                        <a:t>εἶ</a:t>
                      </a:r>
                      <a:r>
                        <a:rPr lang="en-US" sz="2400" dirty="0" smtClean="0">
                          <a:latin typeface="Minion Pro"/>
                          <a:cs typeface="Minion Pro"/>
                        </a:rPr>
                        <a:t>π</a:t>
                      </a:r>
                      <a:r>
                        <a:rPr lang="en-US" sz="2400" dirty="0" err="1" smtClean="0">
                          <a:latin typeface="Minion Pro"/>
                          <a:cs typeface="Minion Pro"/>
                        </a:rPr>
                        <a:t>εν</a:t>
                      </a:r>
                      <a:r>
                        <a:rPr lang="en-US" sz="2400" dirty="0" smtClean="0">
                          <a:latin typeface="Minion Pro"/>
                          <a:cs typeface="Minion Pro"/>
                        </a:rPr>
                        <a:t>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λέγω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dijo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π</a:t>
                      </a:r>
                      <a:r>
                        <a:rPr lang="en-US" sz="2400" b="1" dirty="0" err="1" smtClean="0">
                          <a:latin typeface="Minion Pro"/>
                          <a:cs typeface="Minion Pro"/>
                        </a:rPr>
                        <a:t>ιστεύσητε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6400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79389" y="844153"/>
            <a:ext cx="8713787" cy="3527797"/>
          </a:xfrm>
          <a:prstGeom prst="rect">
            <a:avLst/>
          </a:prstGeom>
          <a:solidFill>
            <a:srgbClr val="C0C0C0"/>
          </a:solidFill>
          <a:ln w="22860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333333">
                <a:alpha val="74998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l-GR" sz="11500" b="1" dirty="0">
                <a:solidFill>
                  <a:srgbClr val="FF0000"/>
                </a:solidFill>
                <a:latin typeface="GentiumAlt"/>
                <a:cs typeface="GentiumAlt"/>
              </a:rPr>
              <a:t>ἐ</a:t>
            </a:r>
            <a:r>
              <a:rPr lang="el-GR" sz="11500" b="1" dirty="0">
                <a:latin typeface="GentiumAlt"/>
                <a:cs typeface="GentiumAlt"/>
              </a:rPr>
              <a:t>  λύ  </a:t>
            </a:r>
            <a:r>
              <a:rPr lang="el-GR" sz="11500" b="1" dirty="0">
                <a:solidFill>
                  <a:srgbClr val="FF0000"/>
                </a:solidFill>
                <a:latin typeface="GentiumAlt"/>
                <a:cs typeface="GentiumAlt"/>
              </a:rPr>
              <a:t>σα  μεν</a:t>
            </a:r>
            <a:r>
              <a:rPr lang="es-ES" sz="1200" dirty="0">
                <a:latin typeface="Times New Roman" charset="0"/>
                <a:cs typeface="+mn-cs"/>
              </a:rPr>
              <a:t>	</a:t>
            </a:r>
          </a:p>
          <a:p>
            <a:pPr>
              <a:spcBef>
                <a:spcPts val="600"/>
              </a:spcBef>
              <a:defRPr/>
            </a:pPr>
            <a:r>
              <a:rPr lang="es-ES" sz="2800" dirty="0">
                <a:latin typeface="Times New Roman" charset="0"/>
                <a:cs typeface="+mn-cs"/>
              </a:rPr>
              <a:t>			              </a:t>
            </a:r>
          </a:p>
          <a:p>
            <a:pPr>
              <a:spcBef>
                <a:spcPts val="600"/>
              </a:spcBef>
              <a:defRPr/>
            </a:pPr>
            <a:r>
              <a:rPr lang="el-GR" sz="2800" dirty="0">
                <a:latin typeface="Times New Roman" charset="0"/>
                <a:cs typeface="+mn-cs"/>
              </a:rPr>
              <a:t> </a:t>
            </a:r>
            <a:r>
              <a:rPr lang="es-ES" sz="2800" dirty="0">
                <a:latin typeface="Times New Roman" charset="0"/>
                <a:cs typeface="+mn-cs"/>
              </a:rPr>
              <a:t>aumento         </a:t>
            </a:r>
            <a:r>
              <a:rPr lang="es-ES" sz="2800" dirty="0" err="1">
                <a:latin typeface="Times New Roman" charset="0"/>
                <a:cs typeface="+mn-cs"/>
              </a:rPr>
              <a:t>raiz</a:t>
            </a:r>
            <a:r>
              <a:rPr lang="es-ES" sz="2800" dirty="0">
                <a:latin typeface="Times New Roman" charset="0"/>
                <a:cs typeface="+mn-cs"/>
              </a:rPr>
              <a:t> 		  señal del 	         </a:t>
            </a:r>
            <a:r>
              <a:rPr lang="es-ES" sz="2800" dirty="0">
                <a:latin typeface="Times New Roman" charset="0"/>
              </a:rPr>
              <a:t>terminación</a:t>
            </a:r>
            <a:endParaRPr lang="el-GR" sz="2800" dirty="0">
              <a:latin typeface="Times New Roman" charset="0"/>
              <a:cs typeface="+mn-cs"/>
            </a:endParaRPr>
          </a:p>
          <a:p>
            <a:pPr>
              <a:defRPr/>
            </a:pPr>
            <a:r>
              <a:rPr lang="el-GR" sz="2800" dirty="0">
                <a:latin typeface="Times New Roman" charset="0"/>
                <a:cs typeface="+mn-cs"/>
              </a:rPr>
              <a:t>			</a:t>
            </a:r>
            <a:r>
              <a:rPr lang="es-ES_tradnl" sz="2800" dirty="0">
                <a:latin typeface="Times New Roman" charset="0"/>
                <a:cs typeface="+mn-cs"/>
              </a:rPr>
              <a:t>        </a:t>
            </a:r>
            <a:r>
              <a:rPr lang="es-ES" sz="2800" dirty="0">
                <a:latin typeface="Times New Roman" charset="0"/>
                <a:cs typeface="+mn-cs"/>
              </a:rPr>
              <a:t>aoristo primero</a:t>
            </a:r>
          </a:p>
          <a:p>
            <a:pPr>
              <a:defRPr/>
            </a:pPr>
            <a:r>
              <a:rPr lang="es-ES" sz="2800" dirty="0">
                <a:latin typeface="Times New Roman" charset="0"/>
                <a:cs typeface="+mn-cs"/>
              </a:rPr>
              <a:t>		</a:t>
            </a:r>
          </a:p>
          <a:p>
            <a:pPr>
              <a:defRPr/>
            </a:pPr>
            <a:r>
              <a:rPr lang="es-ES" sz="2800" dirty="0">
                <a:latin typeface="Times New Roman" charset="0"/>
                <a:cs typeface="+mn-cs"/>
              </a:rPr>
              <a:t>		</a:t>
            </a:r>
            <a:endParaRPr lang="es-PE" sz="2800" dirty="0">
              <a:latin typeface="Times New Roman" charset="0"/>
              <a:cs typeface="+mn-cs"/>
            </a:endParaRPr>
          </a:p>
        </p:txBody>
      </p:sp>
      <p:sp>
        <p:nvSpPr>
          <p:cNvPr id="2" name="Up Arrow 1"/>
          <p:cNvSpPr/>
          <p:nvPr/>
        </p:nvSpPr>
        <p:spPr>
          <a:xfrm>
            <a:off x="684213" y="2715766"/>
            <a:ext cx="647700" cy="432197"/>
          </a:xfrm>
          <a:prstGeom prst="upArrow">
            <a:avLst>
              <a:gd name="adj1" fmla="val 50000"/>
              <a:gd name="adj2" fmla="val 6267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2339975" y="2715766"/>
            <a:ext cx="647700" cy="432197"/>
          </a:xfrm>
          <a:prstGeom prst="upArrow">
            <a:avLst>
              <a:gd name="adj1" fmla="val 50000"/>
              <a:gd name="adj2" fmla="val 6267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4427539" y="2715766"/>
            <a:ext cx="649287" cy="432197"/>
          </a:xfrm>
          <a:prstGeom prst="upArrow">
            <a:avLst>
              <a:gd name="adj1" fmla="val 50000"/>
              <a:gd name="adj2" fmla="val 6267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6948488" y="2715766"/>
            <a:ext cx="647700" cy="432197"/>
          </a:xfrm>
          <a:prstGeom prst="upArrow">
            <a:avLst>
              <a:gd name="adj1" fmla="val 50000"/>
              <a:gd name="adj2" fmla="val 6267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67494"/>
            <a:ext cx="8784976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3600" dirty="0">
                <a:latin typeface="Minion Pro"/>
                <a:cs typeface="Minion Pro"/>
              </a:rPr>
              <a:t>Lc. 22:67 </a:t>
            </a:r>
            <a:r>
              <a:rPr lang="en-US" sz="3600" dirty="0" err="1">
                <a:latin typeface="Minion Pro"/>
                <a:cs typeface="Minion Pro"/>
              </a:rPr>
              <a:t>λέγοντες</a:t>
            </a:r>
            <a:r>
              <a:rPr lang="en-US" sz="3600" dirty="0">
                <a:latin typeface="Minion Pro"/>
                <a:cs typeface="Minion Pro"/>
              </a:rPr>
              <a:t>· </a:t>
            </a:r>
            <a:r>
              <a:rPr lang="en-US" sz="3600" dirty="0" err="1">
                <a:latin typeface="Minion Pro"/>
                <a:cs typeface="Minion Pro"/>
              </a:rPr>
              <a:t>εἰ</a:t>
            </a:r>
            <a:r>
              <a:rPr lang="en-US" sz="3600" dirty="0">
                <a:latin typeface="Minion Pro"/>
                <a:cs typeface="Minion Pro"/>
              </a:rPr>
              <a:t> </a:t>
            </a:r>
            <a:r>
              <a:rPr lang="en-US" sz="3600" dirty="0" err="1">
                <a:latin typeface="Minion Pro"/>
                <a:cs typeface="Minion Pro"/>
              </a:rPr>
              <a:t>σὺ</a:t>
            </a:r>
            <a:r>
              <a:rPr lang="en-US" sz="3600" dirty="0">
                <a:latin typeface="Minion Pro"/>
                <a:cs typeface="Minion Pro"/>
              </a:rPr>
              <a:t> </a:t>
            </a:r>
            <a:r>
              <a:rPr lang="en-US" sz="3600" dirty="0" err="1">
                <a:latin typeface="Minion Pro"/>
                <a:cs typeface="Minion Pro"/>
              </a:rPr>
              <a:t>εἶ</a:t>
            </a:r>
            <a:r>
              <a:rPr lang="en-US" sz="3600" dirty="0">
                <a:latin typeface="Minion Pro"/>
                <a:cs typeface="Minion Pro"/>
              </a:rPr>
              <a:t> </a:t>
            </a:r>
            <a:r>
              <a:rPr lang="en-US" sz="3600" dirty="0" err="1">
                <a:latin typeface="Minion Pro"/>
                <a:cs typeface="Minion Pro"/>
              </a:rPr>
              <a:t>ὁ</a:t>
            </a:r>
            <a:r>
              <a:rPr lang="en-US" sz="3600" dirty="0">
                <a:latin typeface="Minion Pro"/>
                <a:cs typeface="Minion Pro"/>
              </a:rPr>
              <a:t> </a:t>
            </a:r>
            <a:r>
              <a:rPr lang="en-US" sz="3600" dirty="0" err="1">
                <a:latin typeface="Minion Pro"/>
                <a:cs typeface="Minion Pro"/>
              </a:rPr>
              <a:t>χριστός</a:t>
            </a:r>
            <a:r>
              <a:rPr lang="en-US" sz="3600" dirty="0">
                <a:latin typeface="Minion Pro"/>
                <a:cs typeface="Minion Pro"/>
              </a:rPr>
              <a:t>, </a:t>
            </a:r>
            <a:r>
              <a:rPr lang="en-US" sz="3600" dirty="0" err="1">
                <a:latin typeface="Minion Pro"/>
                <a:cs typeface="Minion Pro"/>
              </a:rPr>
              <a:t>εἰ</a:t>
            </a:r>
            <a:r>
              <a:rPr lang="en-US" sz="3600" dirty="0">
                <a:latin typeface="Minion Pro"/>
                <a:cs typeface="Minion Pro"/>
              </a:rPr>
              <a:t>π</a:t>
            </a:r>
            <a:r>
              <a:rPr lang="en-US" sz="3600" dirty="0" err="1">
                <a:latin typeface="Minion Pro"/>
                <a:cs typeface="Minion Pro"/>
              </a:rPr>
              <a:t>ὸν</a:t>
            </a:r>
            <a:r>
              <a:rPr lang="en-US" sz="3600" dirty="0">
                <a:latin typeface="Minion Pro"/>
                <a:cs typeface="Minion Pro"/>
              </a:rPr>
              <a:t> </a:t>
            </a:r>
            <a:r>
              <a:rPr lang="en-US" sz="3600" dirty="0" err="1">
                <a:latin typeface="Minion Pro"/>
                <a:cs typeface="Minion Pro"/>
              </a:rPr>
              <a:t>ἡμῖν</a:t>
            </a:r>
            <a:r>
              <a:rPr lang="en-US" sz="3600" dirty="0">
                <a:latin typeface="Minion Pro"/>
                <a:cs typeface="Minion Pro"/>
              </a:rPr>
              <a:t>. </a:t>
            </a:r>
            <a:r>
              <a:rPr lang="en-US" sz="3600" dirty="0" err="1">
                <a:latin typeface="Minion Pro"/>
                <a:cs typeface="Minion Pro"/>
              </a:rPr>
              <a:t>εἶ</a:t>
            </a:r>
            <a:r>
              <a:rPr lang="en-US" sz="3600" dirty="0">
                <a:latin typeface="Minion Pro"/>
                <a:cs typeface="Minion Pro"/>
              </a:rPr>
              <a:t>π</a:t>
            </a:r>
            <a:r>
              <a:rPr lang="en-US" sz="3600" dirty="0" err="1">
                <a:latin typeface="Minion Pro"/>
                <a:cs typeface="Minion Pro"/>
              </a:rPr>
              <a:t>εν</a:t>
            </a:r>
            <a:r>
              <a:rPr lang="en-US" sz="3600" dirty="0">
                <a:latin typeface="Minion Pro"/>
                <a:cs typeface="Minion Pro"/>
              </a:rPr>
              <a:t> </a:t>
            </a:r>
            <a:r>
              <a:rPr lang="en-US" sz="3600" dirty="0" err="1">
                <a:latin typeface="Minion Pro"/>
                <a:cs typeface="Minion Pro"/>
              </a:rPr>
              <a:t>δὲ</a:t>
            </a:r>
            <a:r>
              <a:rPr lang="en-US" sz="3600" dirty="0">
                <a:latin typeface="Minion Pro"/>
                <a:cs typeface="Minion Pro"/>
              </a:rPr>
              <a:t> α</a:t>
            </a:r>
            <a:r>
              <a:rPr lang="en-US" sz="3600" dirty="0" err="1">
                <a:latin typeface="Minion Pro"/>
                <a:cs typeface="Minion Pro"/>
              </a:rPr>
              <a:t>ὐτοῖς</a:t>
            </a:r>
            <a:r>
              <a:rPr lang="en-US" sz="3600" dirty="0">
                <a:latin typeface="Minion Pro"/>
                <a:cs typeface="Minion Pro"/>
              </a:rPr>
              <a:t>· </a:t>
            </a:r>
            <a:r>
              <a:rPr lang="en-US" sz="3600" dirty="0" err="1">
                <a:latin typeface="Minion Pro"/>
                <a:cs typeface="Minion Pro"/>
              </a:rPr>
              <a:t>ἐὰν</a:t>
            </a:r>
            <a:r>
              <a:rPr lang="en-US" sz="3600" dirty="0">
                <a:latin typeface="Minion Pro"/>
                <a:cs typeface="Minion Pro"/>
              </a:rPr>
              <a:t> </a:t>
            </a:r>
            <a:r>
              <a:rPr lang="en-US" sz="3600" dirty="0" err="1">
                <a:latin typeface="Minion Pro"/>
                <a:cs typeface="Minion Pro"/>
              </a:rPr>
              <a:t>ὑμῖν</a:t>
            </a:r>
            <a:r>
              <a:rPr lang="en-US" sz="3600" dirty="0">
                <a:latin typeface="Minion Pro"/>
                <a:cs typeface="Minion Pro"/>
              </a:rPr>
              <a:t> </a:t>
            </a:r>
            <a:r>
              <a:rPr lang="en-US" sz="3600" dirty="0" err="1">
                <a:latin typeface="Minion Pro"/>
                <a:cs typeface="Minion Pro"/>
              </a:rPr>
              <a:t>εἴ</a:t>
            </a:r>
            <a:r>
              <a:rPr lang="en-US" sz="3600" dirty="0">
                <a:latin typeface="Minion Pro"/>
                <a:cs typeface="Minion Pro"/>
              </a:rPr>
              <a:t>π</a:t>
            </a:r>
            <a:r>
              <a:rPr lang="en-US" sz="3600" dirty="0" err="1">
                <a:latin typeface="Minion Pro"/>
                <a:cs typeface="Minion Pro"/>
              </a:rPr>
              <a:t>ω</a:t>
            </a:r>
            <a:r>
              <a:rPr lang="en-US" sz="3600" dirty="0">
                <a:latin typeface="Minion Pro"/>
                <a:cs typeface="Minion Pro"/>
              </a:rPr>
              <a:t>, </a:t>
            </a:r>
            <a:r>
              <a:rPr lang="en-US" sz="3600" dirty="0" err="1">
                <a:latin typeface="Minion Pro"/>
                <a:cs typeface="Minion Pro"/>
              </a:rPr>
              <a:t>οὐ</a:t>
            </a:r>
            <a:r>
              <a:rPr lang="en-US" sz="3600" dirty="0">
                <a:latin typeface="Minion Pro"/>
                <a:cs typeface="Minion Pro"/>
              </a:rPr>
              <a:t> </a:t>
            </a:r>
            <a:r>
              <a:rPr lang="en-US" sz="3600" dirty="0" err="1">
                <a:latin typeface="Minion Pro"/>
                <a:cs typeface="Minion Pro"/>
              </a:rPr>
              <a:t>μὴ</a:t>
            </a:r>
            <a:r>
              <a:rPr lang="en-US" sz="3600" dirty="0">
                <a:latin typeface="Minion Pro"/>
                <a:cs typeface="Minion Pro"/>
              </a:rPr>
              <a:t> </a:t>
            </a:r>
            <a:r>
              <a:rPr lang="en-US" sz="3600" b="1" dirty="0">
                <a:latin typeface="Minion Pro"/>
                <a:cs typeface="Minion Pro"/>
              </a:rPr>
              <a:t>π</a:t>
            </a:r>
            <a:r>
              <a:rPr lang="en-US" sz="3600" b="1" dirty="0" err="1">
                <a:latin typeface="Minion Pro"/>
                <a:cs typeface="Minion Pro"/>
              </a:rPr>
              <a:t>ιστεύσητε</a:t>
            </a:r>
            <a:r>
              <a:rPr lang="en-US" sz="3600" b="1" dirty="0" smtClean="0">
                <a:latin typeface="Minion Pro"/>
                <a:cs typeface="Minion Pro"/>
              </a:rPr>
              <a:t>·</a:t>
            </a:r>
            <a:endParaRPr lang="es-ES_tradnl" sz="3600" dirty="0">
              <a:latin typeface="Minion Pro"/>
              <a:cs typeface="Minion Pro"/>
            </a:endParaRPr>
          </a:p>
        </p:txBody>
      </p:sp>
      <p:graphicFrame>
        <p:nvGraphicFramePr>
          <p:cNvPr id="7" name="Group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09609"/>
              </p:ext>
            </p:extLst>
          </p:nvPr>
        </p:nvGraphicFramePr>
        <p:xfrm>
          <a:off x="149225" y="3507854"/>
          <a:ext cx="8845550" cy="1120127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251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dirty="0" err="1" smtClean="0">
                          <a:latin typeface="Minion Pro"/>
                          <a:cs typeface="Minion Pro"/>
                        </a:rPr>
                        <a:t>εἶ</a:t>
                      </a:r>
                      <a:r>
                        <a:rPr lang="en-US" sz="2400" dirty="0" smtClean="0">
                          <a:latin typeface="Minion Pro"/>
                          <a:cs typeface="Minion Pro"/>
                        </a:rPr>
                        <a:t>π</a:t>
                      </a:r>
                      <a:r>
                        <a:rPr lang="en-US" sz="2400" dirty="0" err="1" smtClean="0">
                          <a:latin typeface="Minion Pro"/>
                          <a:cs typeface="Minion Pro"/>
                        </a:rPr>
                        <a:t>εν</a:t>
                      </a:r>
                      <a:r>
                        <a:rPr lang="en-US" sz="2400" dirty="0" smtClean="0">
                          <a:latin typeface="Minion Pro"/>
                          <a:cs typeface="Minion Pro"/>
                        </a:rPr>
                        <a:t>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λέγω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dijo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π</a:t>
                      </a:r>
                      <a:r>
                        <a:rPr lang="en-US" sz="2400" b="1" dirty="0" err="1" smtClean="0">
                          <a:latin typeface="Minion Pro"/>
                          <a:cs typeface="Minion Pro"/>
                        </a:rPr>
                        <a:t>ιστεύσητε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L="0" marR="0"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πιστεύω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crean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5117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67494"/>
            <a:ext cx="8784976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3600" dirty="0">
                <a:latin typeface="Minion Pro"/>
                <a:cs typeface="Minion Pro"/>
              </a:rPr>
              <a:t>Lc. 22:67 </a:t>
            </a:r>
            <a:r>
              <a:rPr lang="en-US" sz="3600" dirty="0" err="1">
                <a:latin typeface="Minion Pro"/>
                <a:cs typeface="Minion Pro"/>
              </a:rPr>
              <a:t>λέγοντες</a:t>
            </a:r>
            <a:r>
              <a:rPr lang="en-US" sz="3600" dirty="0">
                <a:latin typeface="Minion Pro"/>
                <a:cs typeface="Minion Pro"/>
              </a:rPr>
              <a:t>· </a:t>
            </a:r>
            <a:r>
              <a:rPr lang="en-US" sz="3600" dirty="0" err="1">
                <a:latin typeface="Minion Pro"/>
                <a:cs typeface="Minion Pro"/>
              </a:rPr>
              <a:t>εἰ</a:t>
            </a:r>
            <a:r>
              <a:rPr lang="en-US" sz="3600" dirty="0">
                <a:latin typeface="Minion Pro"/>
                <a:cs typeface="Minion Pro"/>
              </a:rPr>
              <a:t> </a:t>
            </a:r>
            <a:r>
              <a:rPr lang="en-US" sz="3600" dirty="0" err="1">
                <a:latin typeface="Minion Pro"/>
                <a:cs typeface="Minion Pro"/>
              </a:rPr>
              <a:t>σὺ</a:t>
            </a:r>
            <a:r>
              <a:rPr lang="en-US" sz="3600" dirty="0">
                <a:latin typeface="Minion Pro"/>
                <a:cs typeface="Minion Pro"/>
              </a:rPr>
              <a:t> </a:t>
            </a:r>
            <a:r>
              <a:rPr lang="en-US" sz="3600" dirty="0" err="1">
                <a:latin typeface="Minion Pro"/>
                <a:cs typeface="Minion Pro"/>
              </a:rPr>
              <a:t>εἶ</a:t>
            </a:r>
            <a:r>
              <a:rPr lang="en-US" sz="3600" dirty="0">
                <a:latin typeface="Minion Pro"/>
                <a:cs typeface="Minion Pro"/>
              </a:rPr>
              <a:t> </a:t>
            </a:r>
            <a:r>
              <a:rPr lang="en-US" sz="3600" dirty="0" err="1">
                <a:latin typeface="Minion Pro"/>
                <a:cs typeface="Minion Pro"/>
              </a:rPr>
              <a:t>ὁ</a:t>
            </a:r>
            <a:r>
              <a:rPr lang="en-US" sz="3600" dirty="0">
                <a:latin typeface="Minion Pro"/>
                <a:cs typeface="Minion Pro"/>
              </a:rPr>
              <a:t> </a:t>
            </a:r>
            <a:r>
              <a:rPr lang="en-US" sz="3600" dirty="0" err="1">
                <a:latin typeface="Minion Pro"/>
                <a:cs typeface="Minion Pro"/>
              </a:rPr>
              <a:t>χριστός</a:t>
            </a:r>
            <a:r>
              <a:rPr lang="en-US" sz="3600" dirty="0">
                <a:latin typeface="Minion Pro"/>
                <a:cs typeface="Minion Pro"/>
              </a:rPr>
              <a:t>, </a:t>
            </a:r>
            <a:r>
              <a:rPr lang="en-US" sz="3600" dirty="0" err="1">
                <a:latin typeface="Minion Pro"/>
                <a:cs typeface="Minion Pro"/>
              </a:rPr>
              <a:t>εἰ</a:t>
            </a:r>
            <a:r>
              <a:rPr lang="en-US" sz="3600" dirty="0">
                <a:latin typeface="Minion Pro"/>
                <a:cs typeface="Minion Pro"/>
              </a:rPr>
              <a:t>π</a:t>
            </a:r>
            <a:r>
              <a:rPr lang="en-US" sz="3600" dirty="0" err="1">
                <a:latin typeface="Minion Pro"/>
                <a:cs typeface="Minion Pro"/>
              </a:rPr>
              <a:t>ὸν</a:t>
            </a:r>
            <a:r>
              <a:rPr lang="en-US" sz="3600" dirty="0">
                <a:latin typeface="Minion Pro"/>
                <a:cs typeface="Minion Pro"/>
              </a:rPr>
              <a:t> </a:t>
            </a:r>
            <a:r>
              <a:rPr lang="en-US" sz="3600" dirty="0" err="1">
                <a:latin typeface="Minion Pro"/>
                <a:cs typeface="Minion Pro"/>
              </a:rPr>
              <a:t>ἡμῖν</a:t>
            </a:r>
            <a:r>
              <a:rPr lang="en-US" sz="3600" dirty="0">
                <a:latin typeface="Minion Pro"/>
                <a:cs typeface="Minion Pro"/>
              </a:rPr>
              <a:t>. </a:t>
            </a:r>
            <a:r>
              <a:rPr lang="en-US" sz="3600" dirty="0" err="1">
                <a:latin typeface="Minion Pro"/>
                <a:cs typeface="Minion Pro"/>
              </a:rPr>
              <a:t>εἶ</a:t>
            </a:r>
            <a:r>
              <a:rPr lang="en-US" sz="3600" dirty="0">
                <a:latin typeface="Minion Pro"/>
                <a:cs typeface="Minion Pro"/>
              </a:rPr>
              <a:t>π</a:t>
            </a:r>
            <a:r>
              <a:rPr lang="en-US" sz="3600" dirty="0" err="1">
                <a:latin typeface="Minion Pro"/>
                <a:cs typeface="Minion Pro"/>
              </a:rPr>
              <a:t>εν</a:t>
            </a:r>
            <a:r>
              <a:rPr lang="en-US" sz="3600" dirty="0">
                <a:latin typeface="Minion Pro"/>
                <a:cs typeface="Minion Pro"/>
              </a:rPr>
              <a:t> </a:t>
            </a:r>
            <a:r>
              <a:rPr lang="en-US" sz="3600" dirty="0" err="1">
                <a:latin typeface="Minion Pro"/>
                <a:cs typeface="Minion Pro"/>
              </a:rPr>
              <a:t>δὲ</a:t>
            </a:r>
            <a:r>
              <a:rPr lang="en-US" sz="3600" dirty="0">
                <a:latin typeface="Minion Pro"/>
                <a:cs typeface="Minion Pro"/>
              </a:rPr>
              <a:t> α</a:t>
            </a:r>
            <a:r>
              <a:rPr lang="en-US" sz="3600" dirty="0" err="1">
                <a:latin typeface="Minion Pro"/>
                <a:cs typeface="Minion Pro"/>
              </a:rPr>
              <a:t>ὐτοῖς</a:t>
            </a:r>
            <a:r>
              <a:rPr lang="en-US" sz="3600" dirty="0">
                <a:latin typeface="Minion Pro"/>
                <a:cs typeface="Minion Pro"/>
              </a:rPr>
              <a:t>· </a:t>
            </a:r>
            <a:r>
              <a:rPr lang="en-US" sz="3600" dirty="0" err="1">
                <a:latin typeface="Minion Pro"/>
                <a:cs typeface="Minion Pro"/>
              </a:rPr>
              <a:t>ἐὰν</a:t>
            </a:r>
            <a:r>
              <a:rPr lang="en-US" sz="3600" dirty="0">
                <a:latin typeface="Minion Pro"/>
                <a:cs typeface="Minion Pro"/>
              </a:rPr>
              <a:t> </a:t>
            </a:r>
            <a:r>
              <a:rPr lang="en-US" sz="3600" dirty="0" err="1">
                <a:latin typeface="Minion Pro"/>
                <a:cs typeface="Minion Pro"/>
              </a:rPr>
              <a:t>ὑμῖν</a:t>
            </a:r>
            <a:r>
              <a:rPr lang="en-US" sz="3600" dirty="0">
                <a:latin typeface="Minion Pro"/>
                <a:cs typeface="Minion Pro"/>
              </a:rPr>
              <a:t> </a:t>
            </a:r>
            <a:r>
              <a:rPr lang="en-US" sz="3600" dirty="0" err="1">
                <a:latin typeface="Minion Pro"/>
                <a:cs typeface="Minion Pro"/>
              </a:rPr>
              <a:t>εἴ</a:t>
            </a:r>
            <a:r>
              <a:rPr lang="en-US" sz="3600" dirty="0">
                <a:latin typeface="Minion Pro"/>
                <a:cs typeface="Minion Pro"/>
              </a:rPr>
              <a:t>π</a:t>
            </a:r>
            <a:r>
              <a:rPr lang="en-US" sz="3600" dirty="0" err="1">
                <a:latin typeface="Minion Pro"/>
                <a:cs typeface="Minion Pro"/>
              </a:rPr>
              <a:t>ω</a:t>
            </a:r>
            <a:r>
              <a:rPr lang="en-US" sz="3600" dirty="0">
                <a:latin typeface="Minion Pro"/>
                <a:cs typeface="Minion Pro"/>
              </a:rPr>
              <a:t>, </a:t>
            </a:r>
            <a:r>
              <a:rPr lang="en-US" sz="3600" dirty="0" err="1">
                <a:latin typeface="Minion Pro"/>
                <a:cs typeface="Minion Pro"/>
              </a:rPr>
              <a:t>οὐ</a:t>
            </a:r>
            <a:r>
              <a:rPr lang="en-US" sz="3600" dirty="0">
                <a:latin typeface="Minion Pro"/>
                <a:cs typeface="Minion Pro"/>
              </a:rPr>
              <a:t> </a:t>
            </a:r>
            <a:r>
              <a:rPr lang="en-US" sz="3600" dirty="0" err="1">
                <a:latin typeface="Minion Pro"/>
                <a:cs typeface="Minion Pro"/>
              </a:rPr>
              <a:t>μὴ</a:t>
            </a:r>
            <a:r>
              <a:rPr lang="en-US" sz="3600" dirty="0">
                <a:latin typeface="Minion Pro"/>
                <a:cs typeface="Minion Pro"/>
              </a:rPr>
              <a:t> </a:t>
            </a:r>
            <a:r>
              <a:rPr lang="en-US" sz="3600" b="1" dirty="0">
                <a:latin typeface="Minion Pro"/>
                <a:cs typeface="Minion Pro"/>
              </a:rPr>
              <a:t>π</a:t>
            </a:r>
            <a:r>
              <a:rPr lang="en-US" sz="3600" b="1" dirty="0" err="1">
                <a:latin typeface="Minion Pro"/>
                <a:cs typeface="Minion Pro"/>
              </a:rPr>
              <a:t>ιστεύσητε</a:t>
            </a:r>
            <a:r>
              <a:rPr lang="en-US" sz="3600" b="1" dirty="0" smtClean="0">
                <a:latin typeface="Minion Pro"/>
                <a:cs typeface="Minion Pro"/>
              </a:rPr>
              <a:t>·</a:t>
            </a:r>
            <a:endParaRPr lang="es-ES_tradnl" sz="3600" dirty="0">
              <a:latin typeface="Minion Pro"/>
              <a:cs typeface="Minion Pro"/>
            </a:endParaRPr>
          </a:p>
        </p:txBody>
      </p:sp>
      <p:graphicFrame>
        <p:nvGraphicFramePr>
          <p:cNvPr id="7" name="Group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626999"/>
              </p:ext>
            </p:extLst>
          </p:nvPr>
        </p:nvGraphicFramePr>
        <p:xfrm>
          <a:off x="149225" y="3507854"/>
          <a:ext cx="8845550" cy="1120127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251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dirty="0" err="1" smtClean="0">
                          <a:latin typeface="Minion Pro"/>
                          <a:cs typeface="Minion Pro"/>
                        </a:rPr>
                        <a:t>εἶ</a:t>
                      </a:r>
                      <a:r>
                        <a:rPr lang="en-US" sz="2400" dirty="0" smtClean="0">
                          <a:latin typeface="Minion Pro"/>
                          <a:cs typeface="Minion Pro"/>
                        </a:rPr>
                        <a:t>π</a:t>
                      </a:r>
                      <a:r>
                        <a:rPr lang="en-US" sz="2400" dirty="0" err="1" smtClean="0">
                          <a:latin typeface="Minion Pro"/>
                          <a:cs typeface="Minion Pro"/>
                        </a:rPr>
                        <a:t>εν</a:t>
                      </a:r>
                      <a:r>
                        <a:rPr lang="en-US" sz="2400" dirty="0" smtClean="0">
                          <a:latin typeface="Minion Pro"/>
                          <a:cs typeface="Minion Pro"/>
                        </a:rPr>
                        <a:t>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λέγω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dijo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π</a:t>
                      </a:r>
                      <a:r>
                        <a:rPr lang="en-US" sz="2400" b="1" dirty="0" err="1" smtClean="0">
                          <a:latin typeface="Minion Pro"/>
                          <a:cs typeface="Minion Pro"/>
                        </a:rPr>
                        <a:t>ιστεύσητε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L="0" marR="0"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πιστεύω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crean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51520" y="2248585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>
                <a:latin typeface="Minion Pro"/>
                <a:cs typeface="Minion Pro"/>
              </a:rPr>
              <a:t>diciendo: “si tu eres el Cristo, dinos”. Pero les dijo; “si les dijera, jamás </a:t>
            </a:r>
            <a:r>
              <a:rPr lang="el-GR" sz="3200" b="1" dirty="0">
                <a:latin typeface="Minion Pro"/>
                <a:cs typeface="Minion Pro"/>
              </a:rPr>
              <a:t>creerían</a:t>
            </a:r>
            <a:r>
              <a:rPr lang="el-GR" sz="3200" dirty="0">
                <a:latin typeface="Minion Pro"/>
                <a:cs typeface="Minion Pro"/>
              </a:rPr>
              <a:t>”.</a:t>
            </a:r>
            <a:endParaRPr lang="es-ES_tradnl" sz="3200" dirty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1401136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1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256131"/>
              </p:ext>
            </p:extLst>
          </p:nvPr>
        </p:nvGraphicFramePr>
        <p:xfrm>
          <a:off x="1601937" y="803034"/>
          <a:ext cx="5940127" cy="3537432"/>
        </p:xfrm>
        <a:graphic>
          <a:graphicData uri="http://schemas.openxmlformats.org/drawingml/2006/table">
            <a:tbl>
              <a:tblPr/>
              <a:tblGrid>
                <a:gridCol w="720564"/>
                <a:gridCol w="2753555"/>
                <a:gridCol w="2466008"/>
              </a:tblGrid>
              <a:tr h="556326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3200" b="1" i="0" u="none" strike="noStrike" cap="sm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Times New Roman" charset="0"/>
                          <a:cs typeface="Cambria"/>
                        </a:rPr>
                        <a:t>Aoristo Activo Imperativo</a:t>
                      </a:r>
                      <a:endParaRPr kumimoji="0" lang="es-MX" sz="3200" b="0" i="0" u="none" strike="noStrike" cap="sm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Times New Roman" charset="0"/>
                        <a:cs typeface="Cambria"/>
                      </a:endParaRPr>
                    </a:p>
                  </a:txBody>
                  <a:tcPr marL="91420" marR="91420" marT="34287" marB="3428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1926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Times New Roman" charset="0"/>
                          <a:cs typeface="Minion Pro"/>
                        </a:rPr>
                        <a:t>Forma Verbal</a:t>
                      </a:r>
                      <a:endParaRPr kumimoji="0" lang="es-MX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Times New Roman" charset="0"/>
                        <a:cs typeface="Minion Pro"/>
                      </a:endParaRPr>
                    </a:p>
                  </a:txBody>
                  <a:tcPr marL="91420" marR="91420" marT="34287" marB="3428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T="34290" marB="3429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Times New Roman" charset="0"/>
                          <a:cs typeface="Minion Pro"/>
                        </a:rPr>
                        <a:t>Traducción</a:t>
                      </a:r>
                    </a:p>
                  </a:txBody>
                  <a:tcPr marL="91420" marR="91420" marT="34287" marB="3428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29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2s</a:t>
                      </a:r>
                      <a:endParaRPr kumimoji="0" lang="es-MX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L="91420" marR="91420" marT="34287" marB="3428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4295" indent="3600" algn="l">
                        <a:spcAft>
                          <a:spcPts val="0"/>
                        </a:spcAft>
                      </a:pPr>
                      <a:r>
                        <a:rPr lang="pt-BR" sz="4000" b="1" dirty="0" err="1" smtClean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λύ</a:t>
                      </a:r>
                      <a:r>
                        <a:rPr lang="pt-BR" sz="4000" b="1" dirty="0" smtClean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4000" b="1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σον</a:t>
                      </a:r>
                      <a:endParaRPr lang="en-US" sz="4000" b="1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  <a:sym typeface="Symbol" charset="0"/>
                        </a:rPr>
                        <a:t>suelta</a:t>
                      </a:r>
                    </a:p>
                  </a:txBody>
                  <a:tcPr marT="34295" marB="34295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29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3s</a:t>
                      </a:r>
                    </a:p>
                  </a:txBody>
                  <a:tcPr marL="91420" marR="91420" marT="34287" marB="3428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4295" indent="3600" algn="l">
                        <a:spcAft>
                          <a:spcPts val="0"/>
                        </a:spcAft>
                      </a:pPr>
                      <a:r>
                        <a:rPr lang="pt-BR" sz="4000" b="1" dirty="0" err="1" smtClean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λυ</a:t>
                      </a:r>
                      <a:r>
                        <a:rPr lang="pt-BR" sz="4000" b="1" dirty="0" smtClean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4000" b="1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σάτω</a:t>
                      </a:r>
                      <a:endParaRPr lang="en-US" sz="4000" b="1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suelte</a:t>
                      </a:r>
                    </a:p>
                  </a:txBody>
                  <a:tcPr marT="34295" marB="34295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29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2p</a:t>
                      </a:r>
                      <a:endParaRPr kumimoji="0" lang="es-MX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L="91420" marR="91420" marT="34287" marB="3428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4295" indent="3600" algn="l">
                        <a:spcAft>
                          <a:spcPts val="0"/>
                        </a:spcAft>
                      </a:pPr>
                      <a:r>
                        <a:rPr lang="pt-BR" sz="4000" b="1" dirty="0" err="1" smtClean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λύ</a:t>
                      </a:r>
                      <a:r>
                        <a:rPr lang="pt-BR" sz="4000" b="1" dirty="0" smtClean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4000" b="1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σ</a:t>
                      </a:r>
                      <a:r>
                        <a:rPr lang="pt-BR" sz="4000" b="1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pt-BR" sz="4000" b="1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τε</a:t>
                      </a:r>
                      <a:endParaRPr lang="en-US" sz="4000" b="1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(uds.) suelten</a:t>
                      </a:r>
                    </a:p>
                  </a:txBody>
                  <a:tcPr marT="34295" marB="34295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29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3p</a:t>
                      </a:r>
                    </a:p>
                  </a:txBody>
                  <a:tcPr marL="91420" marR="91420" marT="34287" marB="3428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4295" indent="3600" algn="l">
                        <a:spcAft>
                          <a:spcPts val="0"/>
                        </a:spcAft>
                      </a:pPr>
                      <a:r>
                        <a:rPr lang="es-PE" sz="4000" b="1" dirty="0" smtClean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λυ </a:t>
                      </a:r>
                      <a:r>
                        <a:rPr lang="es-PE" sz="4000" b="1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σάτωσαν</a:t>
                      </a:r>
                      <a:endParaRPr lang="en-US" sz="4000" b="1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suelten</a:t>
                      </a:r>
                    </a:p>
                  </a:txBody>
                  <a:tcPr marT="34295" marB="34295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141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50825" y="267494"/>
            <a:ext cx="863758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fr-FR" sz="3200" dirty="0">
                <a:latin typeface="Minion Pro"/>
                <a:cs typeface="Minion Pro"/>
              </a:rPr>
              <a:t>Mat. 13:</a:t>
            </a:r>
            <a:r>
              <a:rPr lang="fr-FR" sz="3200" dirty="0" smtClean="0">
                <a:latin typeface="Minion Pro"/>
                <a:cs typeface="Minion Pro"/>
              </a:rPr>
              <a:t>18  </a:t>
            </a:r>
            <a:r>
              <a:rPr lang="el-GR" sz="4000" dirty="0">
                <a:latin typeface="Minion Pro"/>
                <a:cs typeface="Minion Pro"/>
              </a:rPr>
              <a:t>Ὑμεῖς οὖν </a:t>
            </a:r>
            <a:r>
              <a:rPr lang="el-GR" sz="4000" b="1" dirty="0">
                <a:latin typeface="Minion Pro"/>
                <a:cs typeface="Minion Pro"/>
              </a:rPr>
              <a:t>ἀκούσατε</a:t>
            </a:r>
            <a:r>
              <a:rPr lang="el-GR" sz="4000" dirty="0">
                <a:latin typeface="Minion Pro"/>
                <a:cs typeface="Minion Pro"/>
              </a:rPr>
              <a:t> </a:t>
            </a:r>
            <a:endParaRPr lang="es-ES_tradnl" sz="4000" dirty="0" smtClean="0">
              <a:latin typeface="Minion Pro"/>
              <a:cs typeface="Minion Pro"/>
            </a:endParaRPr>
          </a:p>
          <a:p>
            <a:r>
              <a:rPr lang="el-GR" sz="4000" dirty="0" smtClean="0">
                <a:latin typeface="Minion Pro"/>
                <a:cs typeface="Minion Pro"/>
              </a:rPr>
              <a:t>τὴν </a:t>
            </a:r>
            <a:r>
              <a:rPr lang="el-GR" sz="4000" dirty="0">
                <a:latin typeface="Minion Pro"/>
                <a:cs typeface="Minion Pro"/>
              </a:rPr>
              <a:t>παραβολὴν τοῦ σπείραντος</a:t>
            </a:r>
            <a:r>
              <a:rPr lang="el-GR" sz="4000" dirty="0" smtClean="0">
                <a:latin typeface="Minion Pro"/>
                <a:cs typeface="Minion Pro"/>
              </a:rPr>
              <a:t>.</a:t>
            </a:r>
            <a:endParaRPr lang="en-US" sz="4000" dirty="0">
              <a:latin typeface="Minion Pro"/>
              <a:cs typeface="Minion Pro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50825" y="267494"/>
            <a:ext cx="863758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fr-FR" sz="3200" dirty="0">
                <a:latin typeface="Minion Pro"/>
                <a:cs typeface="Minion Pro"/>
              </a:rPr>
              <a:t>Mat. 13:</a:t>
            </a:r>
            <a:r>
              <a:rPr lang="fr-FR" sz="3200" dirty="0" smtClean="0">
                <a:latin typeface="Minion Pro"/>
                <a:cs typeface="Minion Pro"/>
              </a:rPr>
              <a:t>18  </a:t>
            </a:r>
            <a:r>
              <a:rPr lang="el-GR" sz="4000" dirty="0">
                <a:latin typeface="Minion Pro"/>
                <a:cs typeface="Minion Pro"/>
              </a:rPr>
              <a:t>Ὑμεῖς οὖν </a:t>
            </a:r>
            <a:r>
              <a:rPr lang="el-GR" sz="4000" b="1" dirty="0">
                <a:latin typeface="Minion Pro"/>
                <a:cs typeface="Minion Pro"/>
              </a:rPr>
              <a:t>ἀκούσατε</a:t>
            </a:r>
            <a:r>
              <a:rPr lang="el-GR" sz="4000" dirty="0">
                <a:latin typeface="Minion Pro"/>
                <a:cs typeface="Minion Pro"/>
              </a:rPr>
              <a:t> </a:t>
            </a:r>
            <a:endParaRPr lang="es-ES_tradnl" sz="4000" dirty="0" smtClean="0">
              <a:latin typeface="Minion Pro"/>
              <a:cs typeface="Minion Pro"/>
            </a:endParaRPr>
          </a:p>
          <a:p>
            <a:r>
              <a:rPr lang="el-GR" sz="4000" dirty="0" smtClean="0">
                <a:latin typeface="Minion Pro"/>
                <a:cs typeface="Minion Pro"/>
              </a:rPr>
              <a:t>τὴν </a:t>
            </a:r>
            <a:r>
              <a:rPr lang="el-GR" sz="4000" dirty="0">
                <a:latin typeface="Minion Pro"/>
                <a:cs typeface="Minion Pro"/>
              </a:rPr>
              <a:t>παραβολὴν τοῦ σπείραντος</a:t>
            </a:r>
            <a:r>
              <a:rPr lang="el-GR" sz="4000" dirty="0" smtClean="0">
                <a:latin typeface="Minion Pro"/>
                <a:cs typeface="Minion Pro"/>
              </a:rPr>
              <a:t>.</a:t>
            </a:r>
            <a:endParaRPr lang="en-US" sz="4000" dirty="0">
              <a:latin typeface="Minion Pro"/>
              <a:cs typeface="Minion Pro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500414" y="11711"/>
            <a:ext cx="16557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800" b="1" dirty="0" smtClean="0">
                <a:latin typeface="Minion Pro"/>
                <a:cs typeface="Minion Pro"/>
              </a:rPr>
              <a:t>AAM2P</a:t>
            </a:r>
            <a:endParaRPr lang="es-PE" sz="2800" b="1" dirty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2136576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50825" y="267494"/>
            <a:ext cx="863758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fr-FR" sz="3200" dirty="0">
                <a:latin typeface="Minion Pro"/>
                <a:cs typeface="Minion Pro"/>
              </a:rPr>
              <a:t>Mat. 13:</a:t>
            </a:r>
            <a:r>
              <a:rPr lang="fr-FR" sz="3200" dirty="0" smtClean="0">
                <a:latin typeface="Minion Pro"/>
                <a:cs typeface="Minion Pro"/>
              </a:rPr>
              <a:t>18  </a:t>
            </a:r>
            <a:r>
              <a:rPr lang="el-GR" sz="4000" dirty="0">
                <a:latin typeface="Minion Pro"/>
                <a:cs typeface="Minion Pro"/>
              </a:rPr>
              <a:t>Ὑμεῖς οὖν </a:t>
            </a:r>
            <a:r>
              <a:rPr lang="el-GR" sz="4000" b="1" dirty="0">
                <a:latin typeface="Minion Pro"/>
                <a:cs typeface="Minion Pro"/>
              </a:rPr>
              <a:t>ἀκούσατε</a:t>
            </a:r>
            <a:r>
              <a:rPr lang="el-GR" sz="4000" dirty="0">
                <a:latin typeface="Minion Pro"/>
                <a:cs typeface="Minion Pro"/>
              </a:rPr>
              <a:t> </a:t>
            </a:r>
            <a:endParaRPr lang="es-ES_tradnl" sz="4000" dirty="0" smtClean="0">
              <a:latin typeface="Minion Pro"/>
              <a:cs typeface="Minion Pro"/>
            </a:endParaRPr>
          </a:p>
          <a:p>
            <a:r>
              <a:rPr lang="el-GR" sz="4000" dirty="0" smtClean="0">
                <a:latin typeface="Minion Pro"/>
                <a:cs typeface="Minion Pro"/>
              </a:rPr>
              <a:t>τὴν </a:t>
            </a:r>
            <a:r>
              <a:rPr lang="el-GR" sz="4000" dirty="0">
                <a:latin typeface="Minion Pro"/>
                <a:cs typeface="Minion Pro"/>
              </a:rPr>
              <a:t>παραβολὴν τοῦ σπείραντος</a:t>
            </a:r>
            <a:r>
              <a:rPr lang="el-GR" sz="4000" dirty="0" smtClean="0">
                <a:latin typeface="Minion Pro"/>
                <a:cs typeface="Minion Pro"/>
              </a:rPr>
              <a:t>.</a:t>
            </a:r>
            <a:endParaRPr lang="en-US" sz="4000" dirty="0">
              <a:latin typeface="Minion Pro"/>
              <a:cs typeface="Minion Pro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51520" y="1563638"/>
            <a:ext cx="84963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3200" dirty="0">
                <a:latin typeface="Minion Pro"/>
                <a:cs typeface="Minion Pro"/>
              </a:rPr>
              <a:t>Ustedes pues </a:t>
            </a:r>
            <a:r>
              <a:rPr lang="es-ES" sz="3200" b="1" dirty="0">
                <a:latin typeface="Minion Pro"/>
                <a:cs typeface="Minion Pro"/>
              </a:rPr>
              <a:t>oigan</a:t>
            </a:r>
            <a:r>
              <a:rPr lang="es-ES" sz="3200" dirty="0">
                <a:latin typeface="Minion Pro"/>
                <a:cs typeface="Minion Pro"/>
              </a:rPr>
              <a:t> la parábola del sembrador.</a:t>
            </a:r>
            <a:r>
              <a:rPr lang="en-US" sz="3200" dirty="0">
                <a:latin typeface="Minion Pro"/>
                <a:cs typeface="Minion Pro"/>
              </a:rPr>
              <a:t> </a:t>
            </a:r>
            <a:endParaRPr lang="es-PE" sz="3200" dirty="0">
              <a:latin typeface="Minion Pro"/>
              <a:cs typeface="Minion Pro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500414" y="11711"/>
            <a:ext cx="16557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800" b="1" dirty="0" smtClean="0">
                <a:latin typeface="Minion Pro"/>
                <a:cs typeface="Minion Pro"/>
              </a:rPr>
              <a:t>AAM2P</a:t>
            </a:r>
            <a:endParaRPr lang="es-PE" sz="2800" b="1" dirty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723537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50825" y="267494"/>
            <a:ext cx="863758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fr-FR" sz="3200" dirty="0">
                <a:latin typeface="Minion Pro"/>
                <a:cs typeface="Minion Pro"/>
              </a:rPr>
              <a:t>Mat. 13:</a:t>
            </a:r>
            <a:r>
              <a:rPr lang="fr-FR" sz="3200" dirty="0" smtClean="0">
                <a:latin typeface="Minion Pro"/>
                <a:cs typeface="Minion Pro"/>
              </a:rPr>
              <a:t>18  </a:t>
            </a:r>
            <a:r>
              <a:rPr lang="el-GR" sz="4000" dirty="0">
                <a:latin typeface="Minion Pro"/>
                <a:cs typeface="Minion Pro"/>
              </a:rPr>
              <a:t>Ὑμεῖς οὖν </a:t>
            </a:r>
            <a:r>
              <a:rPr lang="el-GR" sz="4000" b="1" dirty="0">
                <a:latin typeface="Minion Pro"/>
                <a:cs typeface="Minion Pro"/>
              </a:rPr>
              <a:t>ἀκούσατε</a:t>
            </a:r>
            <a:r>
              <a:rPr lang="el-GR" sz="4000" dirty="0">
                <a:latin typeface="Minion Pro"/>
                <a:cs typeface="Minion Pro"/>
              </a:rPr>
              <a:t> </a:t>
            </a:r>
            <a:endParaRPr lang="es-ES_tradnl" sz="4000" dirty="0" smtClean="0">
              <a:latin typeface="Minion Pro"/>
              <a:cs typeface="Minion Pro"/>
            </a:endParaRPr>
          </a:p>
          <a:p>
            <a:r>
              <a:rPr lang="el-GR" sz="4000" dirty="0" smtClean="0">
                <a:latin typeface="Minion Pro"/>
                <a:cs typeface="Minion Pro"/>
              </a:rPr>
              <a:t>τὴν </a:t>
            </a:r>
            <a:r>
              <a:rPr lang="el-GR" sz="4000" dirty="0">
                <a:latin typeface="Minion Pro"/>
                <a:cs typeface="Minion Pro"/>
              </a:rPr>
              <a:t>παραβολὴν τοῦ σπείραντος</a:t>
            </a:r>
            <a:r>
              <a:rPr lang="el-GR" sz="4000" dirty="0" smtClean="0">
                <a:latin typeface="Minion Pro"/>
                <a:cs typeface="Minion Pro"/>
              </a:rPr>
              <a:t>.</a:t>
            </a:r>
            <a:endParaRPr lang="en-US" sz="4000" dirty="0">
              <a:latin typeface="Minion Pro"/>
              <a:cs typeface="Minion Pro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51520" y="1563638"/>
            <a:ext cx="84963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3200" dirty="0">
                <a:latin typeface="Minion Pro"/>
                <a:cs typeface="Minion Pro"/>
              </a:rPr>
              <a:t>Ustedes pues </a:t>
            </a:r>
            <a:r>
              <a:rPr lang="es-ES" sz="3200" b="1" dirty="0">
                <a:latin typeface="Minion Pro"/>
                <a:cs typeface="Minion Pro"/>
              </a:rPr>
              <a:t>oigan</a:t>
            </a:r>
            <a:r>
              <a:rPr lang="es-ES" sz="3200" dirty="0">
                <a:latin typeface="Minion Pro"/>
                <a:cs typeface="Minion Pro"/>
              </a:rPr>
              <a:t> la parábola del sembrador.</a:t>
            </a:r>
            <a:r>
              <a:rPr lang="en-US" sz="3200" dirty="0">
                <a:latin typeface="Minion Pro"/>
                <a:cs typeface="Minion Pro"/>
              </a:rPr>
              <a:t> </a:t>
            </a:r>
            <a:endParaRPr lang="es-PE" sz="3200" dirty="0">
              <a:latin typeface="Minion Pro"/>
              <a:cs typeface="Minion Pro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500414" y="11711"/>
            <a:ext cx="16557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800" b="1" dirty="0" smtClean="0">
                <a:latin typeface="Minion Pro"/>
                <a:cs typeface="Minion Pro"/>
              </a:rPr>
              <a:t>AAM2P</a:t>
            </a:r>
            <a:endParaRPr lang="es-PE" sz="2800" b="1" dirty="0">
              <a:latin typeface="Minion Pro"/>
              <a:cs typeface="Minion Pro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79389" y="2680097"/>
            <a:ext cx="878522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sz="3200" dirty="0" err="1">
                <a:latin typeface="Minion Pro"/>
                <a:cs typeface="Minion Pro"/>
              </a:rPr>
              <a:t>Hch</a:t>
            </a:r>
            <a:r>
              <a:rPr lang="es-ES" sz="3200" dirty="0">
                <a:latin typeface="Minion Pro"/>
                <a:cs typeface="Minion Pro"/>
              </a:rPr>
              <a:t>. 16:</a:t>
            </a:r>
            <a:r>
              <a:rPr lang="es-ES" sz="3200" dirty="0" smtClean="0">
                <a:latin typeface="Minion Pro"/>
                <a:cs typeface="Minion Pro"/>
              </a:rPr>
              <a:t>31  </a:t>
            </a:r>
            <a:r>
              <a:rPr lang="el-GR" sz="3200" dirty="0" smtClean="0">
                <a:latin typeface="Minion Pro"/>
                <a:cs typeface="Minion Pro"/>
              </a:rPr>
              <a:t>οἱ </a:t>
            </a:r>
            <a:r>
              <a:rPr lang="el-GR" sz="3200" dirty="0">
                <a:latin typeface="Minion Pro"/>
                <a:cs typeface="Minion Pro"/>
              </a:rPr>
              <a:t>δὲ εἶπαν, </a:t>
            </a:r>
            <a:r>
              <a:rPr lang="el-GR" sz="3200" b="1" dirty="0">
                <a:latin typeface="Minion Pro"/>
                <a:cs typeface="Minion Pro"/>
              </a:rPr>
              <a:t>Πίστευσον</a:t>
            </a:r>
            <a:r>
              <a:rPr lang="el-GR" sz="3200" dirty="0">
                <a:latin typeface="Minion Pro"/>
                <a:cs typeface="Minion Pro"/>
              </a:rPr>
              <a:t> </a:t>
            </a:r>
            <a:r>
              <a:rPr lang="el-GR" sz="3200" dirty="0" smtClean="0">
                <a:latin typeface="Minion Pro"/>
                <a:cs typeface="Minion Pro"/>
              </a:rPr>
              <a:t>ἐπὶ </a:t>
            </a:r>
            <a:r>
              <a:rPr lang="el-GR" sz="3200" dirty="0">
                <a:latin typeface="Minion Pro"/>
                <a:cs typeface="Minion Pro"/>
              </a:rPr>
              <a:t>τὸν κύριον Ἰησοῦν καὶ σωθήσῃ σὺ καὶ ὁ οἶκός </a:t>
            </a:r>
            <a:r>
              <a:rPr lang="el-GR" sz="3200" dirty="0" smtClean="0">
                <a:latin typeface="Minion Pro"/>
                <a:cs typeface="Minion Pro"/>
              </a:rPr>
              <a:t>σου</a:t>
            </a:r>
            <a:r>
              <a:rPr lang="es-ES_tradnl" sz="3200" dirty="0" smtClean="0">
                <a:latin typeface="Minion Pro"/>
                <a:cs typeface="Minion Pro"/>
              </a:rPr>
              <a:t>.</a:t>
            </a:r>
            <a:endParaRPr lang="es-PE" sz="3200" dirty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2769224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50825" y="267494"/>
            <a:ext cx="863758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fr-FR" sz="3200" dirty="0">
                <a:latin typeface="Minion Pro"/>
                <a:cs typeface="Minion Pro"/>
              </a:rPr>
              <a:t>Mat. 13:</a:t>
            </a:r>
            <a:r>
              <a:rPr lang="fr-FR" sz="3200" dirty="0" smtClean="0">
                <a:latin typeface="Minion Pro"/>
                <a:cs typeface="Minion Pro"/>
              </a:rPr>
              <a:t>18  </a:t>
            </a:r>
            <a:r>
              <a:rPr lang="el-GR" sz="4000" dirty="0">
                <a:latin typeface="Minion Pro"/>
                <a:cs typeface="Minion Pro"/>
              </a:rPr>
              <a:t>Ὑμεῖς οὖν </a:t>
            </a:r>
            <a:r>
              <a:rPr lang="el-GR" sz="4000" b="1" dirty="0">
                <a:latin typeface="Minion Pro"/>
                <a:cs typeface="Minion Pro"/>
              </a:rPr>
              <a:t>ἀκούσατε</a:t>
            </a:r>
            <a:r>
              <a:rPr lang="el-GR" sz="4000" dirty="0">
                <a:latin typeface="Minion Pro"/>
                <a:cs typeface="Minion Pro"/>
              </a:rPr>
              <a:t> </a:t>
            </a:r>
            <a:endParaRPr lang="es-ES_tradnl" sz="4000" dirty="0" smtClean="0">
              <a:latin typeface="Minion Pro"/>
              <a:cs typeface="Minion Pro"/>
            </a:endParaRPr>
          </a:p>
          <a:p>
            <a:r>
              <a:rPr lang="el-GR" sz="4000" dirty="0" smtClean="0">
                <a:latin typeface="Minion Pro"/>
                <a:cs typeface="Minion Pro"/>
              </a:rPr>
              <a:t>τὴν </a:t>
            </a:r>
            <a:r>
              <a:rPr lang="el-GR" sz="4000" dirty="0">
                <a:latin typeface="Minion Pro"/>
                <a:cs typeface="Minion Pro"/>
              </a:rPr>
              <a:t>παραβολὴν τοῦ σπείραντος</a:t>
            </a:r>
            <a:r>
              <a:rPr lang="el-GR" sz="4000" dirty="0" smtClean="0">
                <a:latin typeface="Minion Pro"/>
                <a:cs typeface="Minion Pro"/>
              </a:rPr>
              <a:t>.</a:t>
            </a:r>
            <a:endParaRPr lang="en-US" sz="4000" dirty="0">
              <a:latin typeface="Minion Pro"/>
              <a:cs typeface="Minion Pro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51520" y="1563638"/>
            <a:ext cx="84963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3200" dirty="0">
                <a:latin typeface="Minion Pro"/>
                <a:cs typeface="Minion Pro"/>
              </a:rPr>
              <a:t>Ustedes pues </a:t>
            </a:r>
            <a:r>
              <a:rPr lang="es-ES" sz="3200" b="1" dirty="0">
                <a:latin typeface="Minion Pro"/>
                <a:cs typeface="Minion Pro"/>
              </a:rPr>
              <a:t>oigan</a:t>
            </a:r>
            <a:r>
              <a:rPr lang="es-ES" sz="3200" dirty="0">
                <a:latin typeface="Minion Pro"/>
                <a:cs typeface="Minion Pro"/>
              </a:rPr>
              <a:t> la parábola del sembrador.</a:t>
            </a:r>
            <a:r>
              <a:rPr lang="en-US" sz="3200" dirty="0">
                <a:latin typeface="Minion Pro"/>
                <a:cs typeface="Minion Pro"/>
              </a:rPr>
              <a:t> </a:t>
            </a:r>
            <a:endParaRPr lang="es-PE" sz="3200" dirty="0">
              <a:latin typeface="Minion Pro"/>
              <a:cs typeface="Minion Pro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500414" y="11711"/>
            <a:ext cx="16557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800" b="1" dirty="0" smtClean="0">
                <a:latin typeface="Minion Pro"/>
                <a:cs typeface="Minion Pro"/>
              </a:rPr>
              <a:t>AAM2P</a:t>
            </a:r>
            <a:endParaRPr lang="es-PE" sz="2800" b="1" dirty="0">
              <a:latin typeface="Minion Pro"/>
              <a:cs typeface="Minion Pro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79389" y="2680097"/>
            <a:ext cx="878522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sz="3200" dirty="0" err="1">
                <a:latin typeface="Minion Pro"/>
                <a:cs typeface="Minion Pro"/>
              </a:rPr>
              <a:t>Hch</a:t>
            </a:r>
            <a:r>
              <a:rPr lang="es-ES" sz="3200" dirty="0">
                <a:latin typeface="Minion Pro"/>
                <a:cs typeface="Minion Pro"/>
              </a:rPr>
              <a:t>. 16:</a:t>
            </a:r>
            <a:r>
              <a:rPr lang="es-ES" sz="3200" dirty="0" smtClean="0">
                <a:latin typeface="Minion Pro"/>
                <a:cs typeface="Minion Pro"/>
              </a:rPr>
              <a:t>31  </a:t>
            </a:r>
            <a:r>
              <a:rPr lang="el-GR" sz="3200" dirty="0" smtClean="0">
                <a:latin typeface="Minion Pro"/>
                <a:cs typeface="Minion Pro"/>
              </a:rPr>
              <a:t>οἱ </a:t>
            </a:r>
            <a:r>
              <a:rPr lang="el-GR" sz="3200" dirty="0">
                <a:latin typeface="Minion Pro"/>
                <a:cs typeface="Minion Pro"/>
              </a:rPr>
              <a:t>δὲ εἶπαν, </a:t>
            </a:r>
            <a:r>
              <a:rPr lang="el-GR" sz="3200" b="1" dirty="0">
                <a:latin typeface="Minion Pro"/>
                <a:cs typeface="Minion Pro"/>
              </a:rPr>
              <a:t>Πίστευσον</a:t>
            </a:r>
            <a:r>
              <a:rPr lang="el-GR" sz="3200" dirty="0">
                <a:latin typeface="Minion Pro"/>
                <a:cs typeface="Minion Pro"/>
              </a:rPr>
              <a:t> </a:t>
            </a:r>
            <a:r>
              <a:rPr lang="el-GR" sz="3200" dirty="0" smtClean="0">
                <a:latin typeface="Minion Pro"/>
                <a:cs typeface="Minion Pro"/>
              </a:rPr>
              <a:t>ἐπὶ </a:t>
            </a:r>
            <a:r>
              <a:rPr lang="el-GR" sz="3200" dirty="0">
                <a:latin typeface="Minion Pro"/>
                <a:cs typeface="Minion Pro"/>
              </a:rPr>
              <a:t>τὸν κύριον Ἰησοῦν καὶ σωθήσῃ σὺ καὶ ὁ οἶκός </a:t>
            </a:r>
            <a:r>
              <a:rPr lang="el-GR" sz="3200" dirty="0" smtClean="0">
                <a:latin typeface="Minion Pro"/>
                <a:cs typeface="Minion Pro"/>
              </a:rPr>
              <a:t>σου</a:t>
            </a:r>
            <a:r>
              <a:rPr lang="es-ES_tradnl" sz="3200" dirty="0" smtClean="0">
                <a:latin typeface="Minion Pro"/>
                <a:cs typeface="Minion Pro"/>
              </a:rPr>
              <a:t>.</a:t>
            </a:r>
            <a:endParaRPr lang="es-PE" sz="3200" dirty="0">
              <a:latin typeface="Minion Pro"/>
              <a:cs typeface="Minion Pro"/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4067944" y="2388620"/>
            <a:ext cx="18716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800" b="1" dirty="0" smtClean="0">
                <a:latin typeface="Minion Pro"/>
                <a:cs typeface="Minion Pro"/>
              </a:rPr>
              <a:t>AAM2S</a:t>
            </a:r>
            <a:endParaRPr lang="es-PE" sz="2800" b="1" dirty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2829686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50825" y="267494"/>
            <a:ext cx="863758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fr-FR" sz="3200" dirty="0">
                <a:latin typeface="Minion Pro"/>
                <a:cs typeface="Minion Pro"/>
              </a:rPr>
              <a:t>Mat. 13:</a:t>
            </a:r>
            <a:r>
              <a:rPr lang="fr-FR" sz="3200" dirty="0" smtClean="0">
                <a:latin typeface="Minion Pro"/>
                <a:cs typeface="Minion Pro"/>
              </a:rPr>
              <a:t>18  </a:t>
            </a:r>
            <a:r>
              <a:rPr lang="el-GR" sz="4000" dirty="0">
                <a:latin typeface="Minion Pro"/>
                <a:cs typeface="Minion Pro"/>
              </a:rPr>
              <a:t>Ὑμεῖς οὖν </a:t>
            </a:r>
            <a:r>
              <a:rPr lang="el-GR" sz="4000" b="1" dirty="0">
                <a:latin typeface="Minion Pro"/>
                <a:cs typeface="Minion Pro"/>
              </a:rPr>
              <a:t>ἀκούσατε</a:t>
            </a:r>
            <a:r>
              <a:rPr lang="el-GR" sz="4000" dirty="0">
                <a:latin typeface="Minion Pro"/>
                <a:cs typeface="Minion Pro"/>
              </a:rPr>
              <a:t> </a:t>
            </a:r>
            <a:endParaRPr lang="es-ES_tradnl" sz="4000" dirty="0" smtClean="0">
              <a:latin typeface="Minion Pro"/>
              <a:cs typeface="Minion Pro"/>
            </a:endParaRPr>
          </a:p>
          <a:p>
            <a:r>
              <a:rPr lang="el-GR" sz="4000" dirty="0" smtClean="0">
                <a:latin typeface="Minion Pro"/>
                <a:cs typeface="Minion Pro"/>
              </a:rPr>
              <a:t>τὴν </a:t>
            </a:r>
            <a:r>
              <a:rPr lang="el-GR" sz="4000" dirty="0">
                <a:latin typeface="Minion Pro"/>
                <a:cs typeface="Minion Pro"/>
              </a:rPr>
              <a:t>παραβολὴν τοῦ σπείραντος</a:t>
            </a:r>
            <a:r>
              <a:rPr lang="el-GR" sz="4000" dirty="0" smtClean="0">
                <a:latin typeface="Minion Pro"/>
                <a:cs typeface="Minion Pro"/>
              </a:rPr>
              <a:t>.</a:t>
            </a:r>
            <a:endParaRPr lang="en-US" sz="4000" dirty="0">
              <a:latin typeface="Minion Pro"/>
              <a:cs typeface="Minion Pro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51520" y="1563638"/>
            <a:ext cx="84963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3200" dirty="0">
                <a:latin typeface="Minion Pro"/>
                <a:cs typeface="Minion Pro"/>
              </a:rPr>
              <a:t>Ustedes pues </a:t>
            </a:r>
            <a:r>
              <a:rPr lang="es-ES" sz="3200" b="1" dirty="0">
                <a:latin typeface="Minion Pro"/>
                <a:cs typeface="Minion Pro"/>
              </a:rPr>
              <a:t>oigan</a:t>
            </a:r>
            <a:r>
              <a:rPr lang="es-ES" sz="3200" dirty="0">
                <a:latin typeface="Minion Pro"/>
                <a:cs typeface="Minion Pro"/>
              </a:rPr>
              <a:t> la parábola del sembrador.</a:t>
            </a:r>
            <a:r>
              <a:rPr lang="en-US" sz="3200" dirty="0">
                <a:latin typeface="Minion Pro"/>
                <a:cs typeface="Minion Pro"/>
              </a:rPr>
              <a:t> </a:t>
            </a:r>
            <a:endParaRPr lang="es-PE" sz="3200" dirty="0">
              <a:latin typeface="Minion Pro"/>
              <a:cs typeface="Minion Pro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500414" y="11711"/>
            <a:ext cx="16557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800" b="1" dirty="0" smtClean="0">
                <a:latin typeface="Minion Pro"/>
                <a:cs typeface="Minion Pro"/>
              </a:rPr>
              <a:t>AAM2P</a:t>
            </a:r>
            <a:endParaRPr lang="es-PE" sz="2800" b="1" dirty="0">
              <a:latin typeface="Minion Pro"/>
              <a:cs typeface="Minion Pro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79389" y="2680097"/>
            <a:ext cx="878522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sz="3200" dirty="0" err="1">
                <a:latin typeface="Minion Pro"/>
                <a:cs typeface="Minion Pro"/>
              </a:rPr>
              <a:t>Hch</a:t>
            </a:r>
            <a:r>
              <a:rPr lang="es-ES" sz="3200" dirty="0">
                <a:latin typeface="Minion Pro"/>
                <a:cs typeface="Minion Pro"/>
              </a:rPr>
              <a:t>. 16:</a:t>
            </a:r>
            <a:r>
              <a:rPr lang="es-ES" sz="3200" dirty="0" smtClean="0">
                <a:latin typeface="Minion Pro"/>
                <a:cs typeface="Minion Pro"/>
              </a:rPr>
              <a:t>31  </a:t>
            </a:r>
            <a:r>
              <a:rPr lang="el-GR" sz="3200" dirty="0" smtClean="0">
                <a:latin typeface="Minion Pro"/>
                <a:cs typeface="Minion Pro"/>
              </a:rPr>
              <a:t>οἱ </a:t>
            </a:r>
            <a:r>
              <a:rPr lang="el-GR" sz="3200" dirty="0">
                <a:latin typeface="Minion Pro"/>
                <a:cs typeface="Minion Pro"/>
              </a:rPr>
              <a:t>δὲ εἶπαν, </a:t>
            </a:r>
            <a:r>
              <a:rPr lang="el-GR" sz="3200" b="1" dirty="0">
                <a:latin typeface="Minion Pro"/>
                <a:cs typeface="Minion Pro"/>
              </a:rPr>
              <a:t>Πίστευσον</a:t>
            </a:r>
            <a:r>
              <a:rPr lang="el-GR" sz="3200" dirty="0">
                <a:latin typeface="Minion Pro"/>
                <a:cs typeface="Minion Pro"/>
              </a:rPr>
              <a:t> </a:t>
            </a:r>
            <a:r>
              <a:rPr lang="el-GR" sz="3200" dirty="0" smtClean="0">
                <a:latin typeface="Minion Pro"/>
                <a:cs typeface="Minion Pro"/>
              </a:rPr>
              <a:t>ἐπὶ </a:t>
            </a:r>
            <a:r>
              <a:rPr lang="el-GR" sz="3200" dirty="0">
                <a:latin typeface="Minion Pro"/>
                <a:cs typeface="Minion Pro"/>
              </a:rPr>
              <a:t>τὸν κύριον Ἰησοῦν καὶ σωθήσῃ σὺ καὶ ὁ οἶκός </a:t>
            </a:r>
            <a:r>
              <a:rPr lang="el-GR" sz="3200" dirty="0" smtClean="0">
                <a:latin typeface="Minion Pro"/>
                <a:cs typeface="Minion Pro"/>
              </a:rPr>
              <a:t>σου</a:t>
            </a:r>
            <a:r>
              <a:rPr lang="es-ES_tradnl" sz="3200" dirty="0" smtClean="0">
                <a:latin typeface="Minion Pro"/>
                <a:cs typeface="Minion Pro"/>
              </a:rPr>
              <a:t>.</a:t>
            </a:r>
            <a:endParaRPr lang="es-PE" sz="3200" dirty="0">
              <a:latin typeface="Minion Pro"/>
              <a:cs typeface="Minion Pro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79389" y="3705875"/>
            <a:ext cx="871378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3200" dirty="0">
                <a:latin typeface="Minion Pro"/>
                <a:cs typeface="Minion Pro"/>
              </a:rPr>
              <a:t>Pero ellos dijeron: </a:t>
            </a:r>
            <a:r>
              <a:rPr lang="es-ES" sz="3200" b="1" dirty="0">
                <a:latin typeface="Minion Pro"/>
                <a:cs typeface="Minion Pro"/>
              </a:rPr>
              <a:t>cree</a:t>
            </a:r>
            <a:r>
              <a:rPr lang="es-ES" sz="3200" dirty="0">
                <a:latin typeface="Minion Pro"/>
                <a:cs typeface="Minion Pro"/>
              </a:rPr>
              <a:t> </a:t>
            </a:r>
            <a:r>
              <a:rPr lang="es-ES" sz="3200" dirty="0" smtClean="0">
                <a:latin typeface="Minion Pro"/>
                <a:cs typeface="Minion Pro"/>
              </a:rPr>
              <a:t>en </a:t>
            </a:r>
            <a:r>
              <a:rPr lang="es-ES" sz="3200" dirty="0">
                <a:latin typeface="Minion Pro"/>
                <a:cs typeface="Minion Pro"/>
              </a:rPr>
              <a:t>el Señor Jesús y serás salvo tú y tu casa.</a:t>
            </a:r>
            <a:endParaRPr lang="es-PE" sz="3200" dirty="0">
              <a:latin typeface="Minion Pro"/>
              <a:cs typeface="Minion Pro"/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4067944" y="2388620"/>
            <a:ext cx="18716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800" b="1" dirty="0" smtClean="0">
                <a:latin typeface="Minion Pro"/>
                <a:cs typeface="Minion Pro"/>
              </a:rPr>
              <a:t>AAM2S</a:t>
            </a:r>
            <a:endParaRPr lang="es-PE" sz="2800" b="1" dirty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3002708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0" y="2139702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t-BR" sz="8800" dirty="0" err="1" smtClean="0">
                <a:latin typeface="Minion Pro"/>
                <a:cs typeface="Minion Pro"/>
              </a:rPr>
              <a:t>ἀκού</a:t>
            </a:r>
            <a:r>
              <a:rPr lang="pt-BR" sz="8800" dirty="0" err="1" smtClean="0">
                <a:solidFill>
                  <a:srgbClr val="FF0000"/>
                </a:solidFill>
                <a:latin typeface="Minion Pro"/>
                <a:cs typeface="Minion Pro"/>
              </a:rPr>
              <a:t>σ</a:t>
            </a:r>
            <a:r>
              <a:rPr lang="pt-BR" sz="8800" dirty="0" smtClean="0">
                <a:solidFill>
                  <a:srgbClr val="FF0000"/>
                </a:solidFill>
                <a:latin typeface="Minion Pro"/>
                <a:cs typeface="Minion Pro"/>
              </a:rPr>
              <a:t>α</a:t>
            </a:r>
            <a:r>
              <a:rPr lang="pt-BR" sz="8800" dirty="0" err="1" smtClean="0">
                <a:solidFill>
                  <a:srgbClr val="FF0000"/>
                </a:solidFill>
                <a:latin typeface="Minion Pro"/>
                <a:cs typeface="Minion Pro"/>
              </a:rPr>
              <a:t>ι</a:t>
            </a:r>
            <a:r>
              <a:rPr lang="en-US" sz="8800" dirty="0" smtClean="0">
                <a:latin typeface="Minion Pro"/>
                <a:cs typeface="Minion Pro"/>
              </a:rPr>
              <a:t> </a:t>
            </a:r>
            <a:r>
              <a:rPr lang="es-MX" sz="7200" dirty="0" smtClean="0">
                <a:latin typeface="Minion Pro"/>
                <a:cs typeface="Minion Pro"/>
              </a:rPr>
              <a:t>=  oír</a:t>
            </a:r>
            <a:endParaRPr lang="es-PE" sz="7200" dirty="0" smtClean="0">
              <a:latin typeface="Minion Pro"/>
              <a:cs typeface="Minion Pro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0" y="3291830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8800" dirty="0">
                <a:latin typeface="Minion Pro"/>
                <a:ea typeface="Times New Roman"/>
                <a:cs typeface="Minion Pro"/>
              </a:rPr>
              <a:t>π</a:t>
            </a:r>
            <a:r>
              <a:rPr lang="pt-BR" sz="8800" dirty="0" err="1">
                <a:latin typeface="Minion Pro"/>
                <a:ea typeface="Times New Roman"/>
                <a:cs typeface="Minion Pro"/>
              </a:rPr>
              <a:t>ιστεύ</a:t>
            </a:r>
            <a:r>
              <a:rPr lang="pt-BR" sz="8800" dirty="0" err="1">
                <a:solidFill>
                  <a:srgbClr val="FF0000"/>
                </a:solidFill>
                <a:latin typeface="Minion Pro"/>
                <a:ea typeface="Times New Roman"/>
                <a:cs typeface="Minion Pro"/>
              </a:rPr>
              <a:t>σ</a:t>
            </a:r>
            <a:r>
              <a:rPr lang="pt-BR" sz="8800" dirty="0">
                <a:solidFill>
                  <a:srgbClr val="FF0000"/>
                </a:solidFill>
                <a:latin typeface="Minion Pro"/>
                <a:ea typeface="Times New Roman"/>
                <a:cs typeface="Minion Pro"/>
              </a:rPr>
              <a:t>α</a:t>
            </a:r>
            <a:r>
              <a:rPr lang="pt-BR" sz="8800" dirty="0" err="1">
                <a:solidFill>
                  <a:srgbClr val="FF0000"/>
                </a:solidFill>
                <a:latin typeface="Minion Pro"/>
                <a:ea typeface="Times New Roman"/>
                <a:cs typeface="Minion Pro"/>
              </a:rPr>
              <a:t>ι</a:t>
            </a:r>
            <a:r>
              <a:rPr lang="pt-BR" sz="8800" dirty="0">
                <a:latin typeface="Minion Pro"/>
                <a:ea typeface="Times New Roman"/>
                <a:cs typeface="Minion Pro"/>
              </a:rPr>
              <a:t> </a:t>
            </a:r>
            <a:r>
              <a:rPr lang="es-MX" sz="7200" dirty="0">
                <a:latin typeface="Minion Pro"/>
                <a:cs typeface="Minion Pro"/>
              </a:rPr>
              <a:t>=  creer</a:t>
            </a:r>
            <a:r>
              <a:rPr lang="en-US" sz="5400" dirty="0">
                <a:latin typeface="Minion Pro"/>
                <a:cs typeface="Minion Pro"/>
              </a:rPr>
              <a:t> </a:t>
            </a:r>
            <a:endParaRPr lang="es-PE" sz="5400" dirty="0">
              <a:latin typeface="Minion Pro"/>
              <a:cs typeface="Minion Pro"/>
            </a:endParaRPr>
          </a:p>
        </p:txBody>
      </p:sp>
      <p:graphicFrame>
        <p:nvGraphicFramePr>
          <p:cNvPr id="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62699"/>
              </p:ext>
            </p:extLst>
          </p:nvPr>
        </p:nvGraphicFramePr>
        <p:xfrm>
          <a:off x="1601936" y="357251"/>
          <a:ext cx="5940128" cy="1638435"/>
        </p:xfrm>
        <a:graphic>
          <a:graphicData uri="http://schemas.openxmlformats.org/drawingml/2006/table">
            <a:tbl>
              <a:tblPr/>
              <a:tblGrid>
                <a:gridCol w="1169864"/>
                <a:gridCol w="2304256"/>
                <a:gridCol w="2466008"/>
              </a:tblGrid>
              <a:tr h="556326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3200" b="1" i="0" u="none" strike="noStrike" cap="sm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Times New Roman" charset="0"/>
                          <a:cs typeface="Cambria"/>
                        </a:rPr>
                        <a:t>Aoristo de Infinitivo</a:t>
                      </a:r>
                      <a:endParaRPr kumimoji="0" lang="es-MX" sz="3200" b="0" i="0" u="none" strike="noStrike" cap="sm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Times New Roman" charset="0"/>
                        <a:cs typeface="Cambria"/>
                      </a:endParaRPr>
                    </a:p>
                  </a:txBody>
                  <a:tcPr marL="91420" marR="91420" marT="34287" marB="3428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62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Times New Roman" charset="0"/>
                          <a:cs typeface="Minion Pro"/>
                        </a:rPr>
                        <a:t>Voz</a:t>
                      </a:r>
                      <a:endParaRPr kumimoji="0" lang="es-MX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Times New Roman" charset="0"/>
                        <a:cs typeface="Minion Pro"/>
                      </a:endParaRPr>
                    </a:p>
                  </a:txBody>
                  <a:tcPr marL="91420" marR="91420" marT="34287" marB="3428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Times New Roman" charset="0"/>
                          <a:cs typeface="Minion Pro"/>
                        </a:rPr>
                        <a:t>Forma Verbal</a:t>
                      </a:r>
                    </a:p>
                  </a:txBody>
                  <a:tcPr marL="91420" marR="91420" marT="34287" marB="3428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Times New Roman" charset="0"/>
                          <a:cs typeface="Minion Pro"/>
                        </a:rPr>
                        <a:t>Traducción</a:t>
                      </a:r>
                    </a:p>
                  </a:txBody>
                  <a:tcPr marL="91420" marR="91420" marT="34287" marB="3428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29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Times New Roman" charset="0"/>
                          <a:cs typeface="Minion Pro"/>
                        </a:rPr>
                        <a:t>Activa</a:t>
                      </a:r>
                      <a:endParaRPr kumimoji="0" lang="es-MX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Times New Roman" charset="0"/>
                        <a:cs typeface="Minion Pro"/>
                      </a:endParaRPr>
                    </a:p>
                  </a:txBody>
                  <a:tcPr marL="91420" marR="91420" marT="34287" marB="3428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4295" indent="3600" algn="l">
                        <a:spcAft>
                          <a:spcPts val="0"/>
                        </a:spcAft>
                      </a:pPr>
                      <a:r>
                        <a:rPr lang="el-GR" sz="4000" b="1" dirty="0" smtClean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λύ </a:t>
                      </a:r>
                      <a:r>
                        <a:rPr lang="el-GR" sz="4000" b="1" dirty="0" smtClean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σαι </a:t>
                      </a:r>
                      <a:endParaRPr lang="en-US" sz="4000" b="1" dirty="0">
                        <a:solidFill>
                          <a:srgbClr val="FF0000"/>
                        </a:solidFill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soltar</a:t>
                      </a:r>
                      <a:endParaRPr kumimoji="0" lang="es-MX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1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778305"/>
              </p:ext>
            </p:extLst>
          </p:nvPr>
        </p:nvGraphicFramePr>
        <p:xfrm>
          <a:off x="1601937" y="206375"/>
          <a:ext cx="5940127" cy="4772022"/>
        </p:xfrm>
        <a:graphic>
          <a:graphicData uri="http://schemas.openxmlformats.org/drawingml/2006/table">
            <a:tbl>
              <a:tblPr/>
              <a:tblGrid>
                <a:gridCol w="720564"/>
                <a:gridCol w="2663229"/>
                <a:gridCol w="2556334"/>
              </a:tblGrid>
              <a:tr h="556326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3200" b="1" i="0" u="none" strike="noStrike" cap="sm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Times New Roman" charset="0"/>
                          <a:cs typeface="Cambria"/>
                        </a:rPr>
                        <a:t>Aoristo Activo Indicativo </a:t>
                      </a:r>
                      <a:endParaRPr kumimoji="0" lang="es-MX" sz="3200" b="0" i="0" u="none" strike="noStrike" cap="sm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Times New Roman" charset="0"/>
                        <a:cs typeface="Cambria"/>
                      </a:endParaRPr>
                    </a:p>
                  </a:txBody>
                  <a:tcPr marL="91420" marR="91420" marT="34287" marB="3428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1926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Forma Verbal</a:t>
                      </a:r>
                      <a:endParaRPr kumimoji="0" lang="es-MX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L="91420" marR="91420" marT="34287" marB="3428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T="34290" marB="3429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Traducción</a:t>
                      </a:r>
                    </a:p>
                  </a:txBody>
                  <a:tcPr marL="91420" marR="91420" marT="34287" marB="3428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29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1s</a:t>
                      </a:r>
                    </a:p>
                  </a:txBody>
                  <a:tcPr marL="91420" marR="91420" marT="34287" marB="3428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74613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ἔ</a:t>
                      </a:r>
                      <a:r>
                        <a:rPr kumimoji="0" lang="pt-BR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pt-BR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λυ</a:t>
                      </a:r>
                      <a:r>
                        <a:rPr kumimoji="0" lang="pt-BR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pt-BR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σ</a:t>
                      </a:r>
                      <a:r>
                        <a:rPr kumimoji="0" lang="pt-BR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α</a:t>
                      </a:r>
                      <a:r>
                        <a:rPr kumimoji="0" lang="pt-BR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Lt BT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solt</a:t>
                      </a:r>
                      <a:r>
                        <a:rPr kumimoji="0" lang="es-PE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é</a:t>
                      </a:r>
                      <a:endParaRPr kumimoji="0" lang="es-MX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2" marB="3429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29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2s</a:t>
                      </a:r>
                    </a:p>
                  </a:txBody>
                  <a:tcPr marL="91420" marR="91420" marT="34287" marB="3428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74613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ἔ</a:t>
                      </a:r>
                      <a:r>
                        <a:rPr kumimoji="0" lang="pt-BR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pt-BR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λυ</a:t>
                      </a:r>
                      <a:r>
                        <a:rPr kumimoji="0" lang="pt-BR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pt-BR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σ</a:t>
                      </a:r>
                      <a:r>
                        <a:rPr kumimoji="0" lang="pt-BR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α</a:t>
                      </a:r>
                      <a:r>
                        <a:rPr kumimoji="0" lang="pt-BR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ς</a:t>
                      </a:r>
                      <a:r>
                        <a:rPr kumimoji="0" lang="pt-BR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Lt BT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  <a:sym typeface="Symbol" charset="0"/>
                        </a:rPr>
                        <a:t>soltaste</a:t>
                      </a:r>
                    </a:p>
                  </a:txBody>
                  <a:tcPr marT="34292" marB="3429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29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3s</a:t>
                      </a:r>
                    </a:p>
                  </a:txBody>
                  <a:tcPr marL="91420" marR="91420" marT="34287" marB="3428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74613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ἔ</a:t>
                      </a:r>
                      <a:r>
                        <a:rPr kumimoji="0" lang="pt-BR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pt-BR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λυ</a:t>
                      </a:r>
                      <a:r>
                        <a:rPr kumimoji="0" lang="pt-BR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pt-BR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σε</a:t>
                      </a:r>
                      <a:r>
                        <a:rPr kumimoji="0" lang="pt-BR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(</a:t>
                      </a:r>
                      <a:r>
                        <a:rPr kumimoji="0" lang="pt-BR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ν</a:t>
                      </a:r>
                      <a:r>
                        <a:rPr kumimoji="0" lang="pt-BR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) 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Lt BT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soltó</a:t>
                      </a:r>
                    </a:p>
                  </a:txBody>
                  <a:tcPr marT="34292" marB="3429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29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1p</a:t>
                      </a:r>
                    </a:p>
                  </a:txBody>
                  <a:tcPr marL="91420" marR="91420" marT="34287" marB="3428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74613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ἐ</a:t>
                      </a:r>
                      <a:r>
                        <a:rPr kumimoji="0" lang="pt-BR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pt-BR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λύ</a:t>
                      </a:r>
                      <a:r>
                        <a:rPr kumimoji="0" lang="pt-BR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pt-BR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σ</a:t>
                      </a:r>
                      <a:r>
                        <a:rPr kumimoji="0" lang="pt-BR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α</a:t>
                      </a:r>
                      <a:r>
                        <a:rPr kumimoji="0" lang="pt-BR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μεν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Lt BT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soltamos </a:t>
                      </a:r>
                    </a:p>
                  </a:txBody>
                  <a:tcPr marT="34292" marB="3429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29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2p</a:t>
                      </a:r>
                    </a:p>
                  </a:txBody>
                  <a:tcPr marL="91420" marR="91420" marT="34287" marB="3428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74613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ἐ</a:t>
                      </a:r>
                      <a:r>
                        <a:rPr kumimoji="0" lang="pt-BR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pt-BR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λύ</a:t>
                      </a:r>
                      <a:r>
                        <a:rPr kumimoji="0" lang="pt-BR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pt-BR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σ</a:t>
                      </a:r>
                      <a:r>
                        <a:rPr kumimoji="0" lang="pt-BR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α</a:t>
                      </a:r>
                      <a:r>
                        <a:rPr kumimoji="0" lang="pt-BR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τε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Lt BT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(</a:t>
                      </a:r>
                      <a:r>
                        <a:rPr kumimoji="0" lang="es-MX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uds.) soltaron</a:t>
                      </a:r>
                    </a:p>
                  </a:txBody>
                  <a:tcPr marT="34292" marB="3429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29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3p</a:t>
                      </a:r>
                    </a:p>
                  </a:txBody>
                  <a:tcPr marL="91420" marR="91420" marT="34287" marB="3428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74613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ἔ</a:t>
                      </a:r>
                      <a:r>
                        <a:rPr kumimoji="0" lang="pt-BR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pt-BR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λυ</a:t>
                      </a:r>
                      <a:r>
                        <a:rPr kumimoji="0" lang="pt-BR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pt-BR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σ</a:t>
                      </a:r>
                      <a:r>
                        <a:rPr kumimoji="0" lang="pt-BR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α</a:t>
                      </a:r>
                      <a:r>
                        <a:rPr kumimoji="0" lang="pt-BR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ν</a:t>
                      </a:r>
                      <a:r>
                        <a:rPr kumimoji="0" lang="pt-BR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ntiumAlt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Lt BT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soltaron</a:t>
                      </a:r>
                    </a:p>
                  </a:txBody>
                  <a:tcPr marT="34292" marB="3429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6696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-27609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GentiumAlt"/>
                <a:cs typeface="GentiumAlt"/>
              </a:rPr>
              <a:t>Mateo 13:17</a:t>
            </a:r>
            <a:r>
              <a:rPr lang="en-US" dirty="0">
                <a:latin typeface="GentiumAlt"/>
                <a:cs typeface="GentiumAlt"/>
              </a:rPr>
              <a:t>    </a:t>
            </a:r>
            <a:r>
              <a:rPr lang="el-GR" sz="3200" dirty="0">
                <a:latin typeface="GentiumAlt"/>
                <a:cs typeface="GentiumAlt"/>
              </a:rPr>
              <a:t>ἀμὴν γὰρ λέγω ὑμῖν ὅτι πολλοὶ προφῆται καὶ δίκαιοι ἐπεθύμησαν ἰδεῖν ἃ βλέπετε καὶ οὐκ εἶδαν</a:t>
            </a:r>
            <a:r>
              <a:rPr lang="en-US" sz="3200" dirty="0">
                <a:latin typeface="GentiumAlt"/>
                <a:cs typeface="GentiumAlt"/>
              </a:rPr>
              <a:t>, </a:t>
            </a:r>
            <a:r>
              <a:rPr lang="el-GR" sz="3200" dirty="0">
                <a:latin typeface="GentiumAlt"/>
                <a:cs typeface="GentiumAlt"/>
              </a:rPr>
              <a:t>καὶ ἀκοῦσαι ἃ ἀκούετε καὶ οὐκ ἤκουσαν</a:t>
            </a:r>
            <a:r>
              <a:rPr lang="en-US" sz="3200" dirty="0">
                <a:latin typeface="GentiumAlt"/>
                <a:cs typeface="GentiumAlt"/>
              </a:rPr>
              <a:t>.</a:t>
            </a:r>
            <a:r>
              <a:rPr lang="en-US" dirty="0">
                <a:latin typeface="GentiumAlt"/>
                <a:cs typeface="GentiumAlt"/>
              </a:rPr>
              <a:t> </a:t>
            </a:r>
            <a:endParaRPr lang="es-PE" dirty="0">
              <a:latin typeface="GentiumAlt"/>
              <a:cs typeface="GentiumAlt"/>
            </a:endParaRPr>
          </a:p>
        </p:txBody>
      </p:sp>
      <p:graphicFrame>
        <p:nvGraphicFramePr>
          <p:cNvPr id="11404" name="Group 140"/>
          <p:cNvGraphicFramePr>
            <a:graphicFrameLocks noGrp="1"/>
          </p:cNvGraphicFramePr>
          <p:nvPr/>
        </p:nvGraphicFramePr>
        <p:xfrm>
          <a:off x="179388" y="2656285"/>
          <a:ext cx="8845550" cy="2238394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251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ἐπεθύμησαν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ἰδεῖν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εἶδαν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ἀκοῦσαι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ἤκουσαν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406" name="Text Box 142"/>
          <p:cNvSpPr txBox="1">
            <a:spLocks noChangeArrowheads="1"/>
          </p:cNvSpPr>
          <p:nvPr/>
        </p:nvSpPr>
        <p:spPr bwMode="auto">
          <a:xfrm>
            <a:off x="2051051" y="2787774"/>
            <a:ext cx="69135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A    A   I     3    P                </a:t>
            </a:r>
            <a:r>
              <a:rPr lang="es-PE" sz="2400" dirty="0">
                <a:latin typeface="Bwgrkn"/>
                <a:cs typeface="Bwgrkn"/>
              </a:rPr>
              <a:t>evpiqume,w</a:t>
            </a:r>
            <a:r>
              <a:rPr lang="es-PE" sz="2800" dirty="0">
                <a:cs typeface="+mn-cs"/>
              </a:rPr>
              <a:t>  </a:t>
            </a:r>
            <a:r>
              <a:rPr lang="es-PE" sz="2400" dirty="0">
                <a:cs typeface="+mn-cs"/>
              </a:rPr>
              <a:t>desearon</a:t>
            </a:r>
          </a:p>
        </p:txBody>
      </p:sp>
      <p:sp>
        <p:nvSpPr>
          <p:cNvPr id="11407" name="Text Box 143"/>
          <p:cNvSpPr txBox="1">
            <a:spLocks noChangeArrowheads="1"/>
          </p:cNvSpPr>
          <p:nvPr/>
        </p:nvSpPr>
        <p:spPr bwMode="auto">
          <a:xfrm>
            <a:off x="2051051" y="3219971"/>
            <a:ext cx="6913563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A2  A   N                             </a:t>
            </a:r>
            <a:r>
              <a:rPr lang="es-PE" sz="3200" dirty="0">
                <a:latin typeface="Bwgrkn"/>
                <a:cs typeface="Bwgrkn"/>
              </a:rPr>
              <a:t>o`ra,w</a:t>
            </a:r>
            <a:r>
              <a:rPr lang="es-PE" sz="2800" dirty="0">
                <a:cs typeface="+mn-cs"/>
              </a:rPr>
              <a:t>        ver</a:t>
            </a:r>
            <a:endParaRPr lang="es-PE" sz="2400" dirty="0">
              <a:cs typeface="+mn-cs"/>
            </a:endParaRPr>
          </a:p>
        </p:txBody>
      </p:sp>
      <p:sp>
        <p:nvSpPr>
          <p:cNvPr id="11408" name="Text Box 144"/>
          <p:cNvSpPr txBox="1">
            <a:spLocks noChangeArrowheads="1"/>
          </p:cNvSpPr>
          <p:nvPr/>
        </p:nvSpPr>
        <p:spPr bwMode="auto">
          <a:xfrm>
            <a:off x="2051051" y="3598590"/>
            <a:ext cx="6913563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A2  A   I     3    P                 </a:t>
            </a:r>
            <a:r>
              <a:rPr lang="es-PE" sz="3200" dirty="0">
                <a:latin typeface="Bwgrkn"/>
                <a:cs typeface="Bwgrkn"/>
              </a:rPr>
              <a:t>o`ra,w</a:t>
            </a:r>
            <a:r>
              <a:rPr lang="es-PE" dirty="0">
                <a:cs typeface="+mn-cs"/>
              </a:rPr>
              <a:t> </a:t>
            </a:r>
            <a:r>
              <a:rPr lang="es-PE" sz="2800" dirty="0">
                <a:cs typeface="+mn-cs"/>
              </a:rPr>
              <a:t>     vieron</a:t>
            </a:r>
            <a:endParaRPr lang="es-PE" sz="2400" dirty="0">
              <a:cs typeface="+mn-cs"/>
            </a:endParaRPr>
          </a:p>
        </p:txBody>
      </p:sp>
      <p:sp>
        <p:nvSpPr>
          <p:cNvPr id="11409" name="Text Box 145"/>
          <p:cNvSpPr txBox="1">
            <a:spLocks noChangeArrowheads="1"/>
          </p:cNvSpPr>
          <p:nvPr/>
        </p:nvSpPr>
        <p:spPr bwMode="auto">
          <a:xfrm>
            <a:off x="2051051" y="3976018"/>
            <a:ext cx="6913563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 A   A   N                             </a:t>
            </a:r>
            <a:r>
              <a:rPr lang="en-US" sz="3200" dirty="0" err="1">
                <a:latin typeface="Bwgrkn"/>
                <a:cs typeface="Bwgrkn"/>
              </a:rPr>
              <a:t>avkou,w</a:t>
            </a:r>
            <a:r>
              <a:rPr lang="en-US" sz="2800" dirty="0">
                <a:latin typeface="Bwgrkl" charset="0"/>
                <a:cs typeface="+mn-cs"/>
              </a:rPr>
              <a:t>     </a:t>
            </a:r>
            <a:r>
              <a:rPr lang="en-US" sz="2800" dirty="0" err="1">
                <a:cs typeface="+mn-cs"/>
              </a:rPr>
              <a:t>oir</a:t>
            </a:r>
            <a:endParaRPr lang="es-PE" sz="2800" dirty="0">
              <a:cs typeface="+mn-cs"/>
            </a:endParaRPr>
          </a:p>
        </p:txBody>
      </p:sp>
      <p:sp>
        <p:nvSpPr>
          <p:cNvPr id="11410" name="Text Box 146"/>
          <p:cNvSpPr txBox="1">
            <a:spLocks noChangeArrowheads="1"/>
          </p:cNvSpPr>
          <p:nvPr/>
        </p:nvSpPr>
        <p:spPr bwMode="auto">
          <a:xfrm>
            <a:off x="2051720" y="4336132"/>
            <a:ext cx="6913563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A    A   I     3    P                 </a:t>
            </a:r>
            <a:r>
              <a:rPr lang="es-PE" sz="3200" dirty="0">
                <a:latin typeface="Bwgrkn"/>
                <a:cs typeface="Bwgrkn"/>
              </a:rPr>
              <a:t>avkou,w</a:t>
            </a:r>
            <a:r>
              <a:rPr lang="es-PE" sz="2800" dirty="0">
                <a:cs typeface="+mn-cs"/>
              </a:rPr>
              <a:t>    oyeron</a:t>
            </a:r>
            <a:endParaRPr lang="es-PE" sz="2400" dirty="0">
              <a:cs typeface="+mn-cs"/>
            </a:endParaRPr>
          </a:p>
        </p:txBody>
      </p:sp>
      <p:sp>
        <p:nvSpPr>
          <p:cNvPr id="11411" name="Text Box 147"/>
          <p:cNvSpPr txBox="1">
            <a:spLocks noChangeArrowheads="1"/>
          </p:cNvSpPr>
          <p:nvPr/>
        </p:nvSpPr>
        <p:spPr bwMode="auto">
          <a:xfrm>
            <a:off x="179388" y="1419622"/>
            <a:ext cx="8964612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600" dirty="0">
                <a:cs typeface="+mn-cs"/>
              </a:rPr>
              <a:t>Porque de verdad les digo: Muchos profetas y justos desearon ver lo que ustedes ven y no vieron, y oir lo que ustedes oyen y no oyeron.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406" grpId="0"/>
      <p:bldP spid="11407" grpId="0"/>
      <p:bldP spid="11408" grpId="0"/>
      <p:bldP spid="11409" grpId="0"/>
      <p:bldP spid="11410" grpId="0"/>
      <p:bldP spid="114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50825" y="-20538"/>
            <a:ext cx="87137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PE" sz="2400" dirty="0">
                <a:latin typeface="GentiumAlt"/>
                <a:cs typeface="GentiumAlt"/>
              </a:rPr>
              <a:t>Mark 3:4</a:t>
            </a:r>
            <a:r>
              <a:rPr lang="es-PE" dirty="0">
                <a:latin typeface="GentiumAlt"/>
                <a:cs typeface="GentiumAlt"/>
              </a:rPr>
              <a:t>  </a:t>
            </a:r>
            <a:r>
              <a:rPr lang="el-GR" sz="3200" dirty="0">
                <a:latin typeface="GentiumAlt"/>
                <a:cs typeface="GentiumAlt"/>
              </a:rPr>
              <a:t>καὶ λέγει αὐτοῖς</a:t>
            </a:r>
            <a:r>
              <a:rPr lang="es-PE" sz="3200" dirty="0">
                <a:latin typeface="GentiumAlt"/>
                <a:cs typeface="GentiumAlt"/>
              </a:rPr>
              <a:t>, </a:t>
            </a:r>
            <a:r>
              <a:rPr lang="el-GR" sz="3200" dirty="0">
                <a:latin typeface="GentiumAlt"/>
                <a:cs typeface="GentiumAlt"/>
              </a:rPr>
              <a:t>Ἔξεστιν τοῖς σάββασιν ἀγαθὸν </a:t>
            </a:r>
            <a:r>
              <a:rPr lang="el-GR" sz="3200" b="1" dirty="0">
                <a:latin typeface="GentiumAlt"/>
                <a:cs typeface="GentiumAlt"/>
              </a:rPr>
              <a:t>ποιῆσαι</a:t>
            </a:r>
            <a:r>
              <a:rPr lang="el-GR" sz="3200" dirty="0">
                <a:latin typeface="GentiumAlt"/>
                <a:cs typeface="GentiumAlt"/>
              </a:rPr>
              <a:t> ἢ </a:t>
            </a:r>
            <a:r>
              <a:rPr lang="el-GR" sz="3200" b="1" dirty="0">
                <a:latin typeface="GentiumAlt"/>
                <a:cs typeface="GentiumAlt"/>
              </a:rPr>
              <a:t>κακοποιῆσαι</a:t>
            </a:r>
            <a:r>
              <a:rPr lang="es-PE" sz="3200" dirty="0">
                <a:latin typeface="GentiumAlt"/>
                <a:cs typeface="GentiumAlt"/>
              </a:rPr>
              <a:t>, </a:t>
            </a:r>
            <a:r>
              <a:rPr lang="el-GR" sz="3200" dirty="0">
                <a:latin typeface="GentiumAlt"/>
                <a:cs typeface="GentiumAlt"/>
              </a:rPr>
              <a:t>ψυχὴν </a:t>
            </a:r>
            <a:r>
              <a:rPr lang="el-GR" sz="3200" b="1" dirty="0">
                <a:latin typeface="GentiumAlt"/>
                <a:cs typeface="GentiumAlt"/>
              </a:rPr>
              <a:t>σῶσαι</a:t>
            </a:r>
            <a:r>
              <a:rPr lang="el-GR" sz="3200" dirty="0">
                <a:latin typeface="GentiumAlt"/>
                <a:cs typeface="GentiumAlt"/>
              </a:rPr>
              <a:t> ἢ </a:t>
            </a:r>
            <a:r>
              <a:rPr lang="el-GR" sz="3200" b="1" dirty="0">
                <a:latin typeface="GentiumAlt"/>
                <a:cs typeface="GentiumAlt"/>
              </a:rPr>
              <a:t>ἀποκτεῖναι</a:t>
            </a:r>
            <a:r>
              <a:rPr lang="es-PE" sz="3200" dirty="0">
                <a:latin typeface="GentiumAlt"/>
                <a:cs typeface="GentiumAlt"/>
              </a:rPr>
              <a:t>;</a:t>
            </a:r>
            <a:r>
              <a:rPr lang="es-PE" dirty="0">
                <a:latin typeface="GentiumAlt"/>
                <a:cs typeface="GentiumAlt"/>
              </a:rPr>
              <a:t> </a:t>
            </a:r>
          </a:p>
        </p:txBody>
      </p:sp>
      <p:graphicFrame>
        <p:nvGraphicFramePr>
          <p:cNvPr id="12381" name="Group 93"/>
          <p:cNvGraphicFramePr>
            <a:graphicFrameLocks noGrp="1"/>
          </p:cNvGraphicFramePr>
          <p:nvPr/>
        </p:nvGraphicFramePr>
        <p:xfrm>
          <a:off x="179388" y="2656285"/>
          <a:ext cx="8845550" cy="2238394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251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ποιῆσαι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κακοποιῆσαι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σῶσαι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ἀποκτεῖναι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bliaLS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82" name="Text Box 94"/>
          <p:cNvSpPr txBox="1">
            <a:spLocks noChangeArrowheads="1"/>
          </p:cNvSpPr>
          <p:nvPr/>
        </p:nvSpPr>
        <p:spPr bwMode="auto">
          <a:xfrm>
            <a:off x="2051050" y="2859782"/>
            <a:ext cx="70929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 A   A   N                             </a:t>
            </a:r>
            <a:r>
              <a:rPr lang="es-PE" sz="2800" dirty="0">
                <a:latin typeface="Bwgrkn"/>
                <a:cs typeface="Bwgrkn"/>
              </a:rPr>
              <a:t>poie,w</a:t>
            </a:r>
            <a:r>
              <a:rPr lang="es-PE" sz="2800" dirty="0">
                <a:latin typeface="Bwgrkl" charset="0"/>
                <a:cs typeface="+mn-cs"/>
              </a:rPr>
              <a:t>    </a:t>
            </a:r>
            <a:r>
              <a:rPr lang="es-PE" sz="2800" dirty="0">
                <a:cs typeface="+mn-cs"/>
              </a:rPr>
              <a:t>hacer</a:t>
            </a:r>
          </a:p>
        </p:txBody>
      </p:sp>
      <p:sp>
        <p:nvSpPr>
          <p:cNvPr id="12383" name="Text Box 95"/>
          <p:cNvSpPr txBox="1">
            <a:spLocks noChangeArrowheads="1"/>
          </p:cNvSpPr>
          <p:nvPr/>
        </p:nvSpPr>
        <p:spPr bwMode="auto">
          <a:xfrm>
            <a:off x="2051050" y="3238228"/>
            <a:ext cx="70929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 A   A   N                           </a:t>
            </a:r>
            <a:r>
              <a:rPr lang="es-PE" sz="2800" dirty="0" smtClean="0">
                <a:cs typeface="+mn-cs"/>
              </a:rPr>
              <a:t> </a:t>
            </a:r>
            <a:r>
              <a:rPr lang="es-PE" sz="2400" dirty="0" smtClean="0">
                <a:latin typeface="Bwgrkn"/>
                <a:cs typeface="Bwgrkn"/>
              </a:rPr>
              <a:t>kakopoie</a:t>
            </a:r>
            <a:r>
              <a:rPr lang="es-PE" sz="2400" dirty="0">
                <a:latin typeface="Bwgrkn"/>
                <a:cs typeface="Bwgrkn"/>
              </a:rPr>
              <a:t>,w</a:t>
            </a:r>
            <a:r>
              <a:rPr lang="es-PE" sz="2800" dirty="0">
                <a:latin typeface="Bwgrkl" charset="0"/>
                <a:cs typeface="+mn-cs"/>
              </a:rPr>
              <a:t> </a:t>
            </a:r>
            <a:r>
              <a:rPr lang="es-PE" sz="2000" dirty="0">
                <a:cs typeface="+mn-cs"/>
              </a:rPr>
              <a:t>hacer mal</a:t>
            </a:r>
          </a:p>
        </p:txBody>
      </p:sp>
      <p:sp>
        <p:nvSpPr>
          <p:cNvPr id="12384" name="Text Box 96"/>
          <p:cNvSpPr txBox="1">
            <a:spLocks noChangeArrowheads="1"/>
          </p:cNvSpPr>
          <p:nvPr/>
        </p:nvSpPr>
        <p:spPr bwMode="auto">
          <a:xfrm>
            <a:off x="2051050" y="3632706"/>
            <a:ext cx="70929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 A   A   N                             </a:t>
            </a:r>
            <a:r>
              <a:rPr lang="es-PE" sz="2800" dirty="0" smtClean="0">
                <a:latin typeface="Bwgrkn"/>
                <a:cs typeface="Bwgrkn"/>
              </a:rPr>
              <a:t>sw</a:t>
            </a:r>
            <a:r>
              <a:rPr lang="es-PE" sz="2800" dirty="0">
                <a:latin typeface="Bwgrkn"/>
                <a:cs typeface="Bwgrkn"/>
              </a:rPr>
              <a:t>|,zw</a:t>
            </a:r>
            <a:r>
              <a:rPr lang="es-PE" sz="2800" dirty="0">
                <a:latin typeface="Bwgrkl" charset="0"/>
                <a:cs typeface="+mn-cs"/>
              </a:rPr>
              <a:t>    </a:t>
            </a:r>
            <a:r>
              <a:rPr lang="es-PE" sz="2800" dirty="0">
                <a:cs typeface="+mn-cs"/>
              </a:rPr>
              <a:t>salvar</a:t>
            </a:r>
            <a:endParaRPr lang="es-PE" sz="2000" dirty="0">
              <a:cs typeface="+mn-cs"/>
            </a:endParaRPr>
          </a:p>
        </p:txBody>
      </p:sp>
      <p:sp>
        <p:nvSpPr>
          <p:cNvPr id="12386" name="Text Box 98"/>
          <p:cNvSpPr txBox="1">
            <a:spLocks noChangeArrowheads="1"/>
          </p:cNvSpPr>
          <p:nvPr/>
        </p:nvSpPr>
        <p:spPr bwMode="auto">
          <a:xfrm>
            <a:off x="2051050" y="4011910"/>
            <a:ext cx="70929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 A   A   N                           </a:t>
            </a:r>
            <a:r>
              <a:rPr lang="es-PE" sz="2800" dirty="0" smtClean="0">
                <a:cs typeface="+mn-cs"/>
              </a:rPr>
              <a:t> </a:t>
            </a:r>
            <a:r>
              <a:rPr lang="es-PE" sz="2400" dirty="0" smtClean="0">
                <a:latin typeface="Bwgrkn"/>
                <a:cs typeface="Bwgrkn"/>
              </a:rPr>
              <a:t>avpoktei</a:t>
            </a:r>
            <a:r>
              <a:rPr lang="es-PE" sz="2400" dirty="0">
                <a:latin typeface="Bwgrkn"/>
                <a:cs typeface="Bwgrkn"/>
              </a:rPr>
              <a:t>,nw</a:t>
            </a:r>
            <a:r>
              <a:rPr lang="es-PE" sz="2800" dirty="0">
                <a:latin typeface="Bwgrkl" charset="0"/>
                <a:cs typeface="+mn-cs"/>
              </a:rPr>
              <a:t> </a:t>
            </a:r>
            <a:r>
              <a:rPr lang="es-PE" sz="2800" dirty="0">
                <a:cs typeface="+mn-cs"/>
              </a:rPr>
              <a:t> matar</a:t>
            </a:r>
            <a:endParaRPr lang="es-PE" sz="2000" dirty="0">
              <a:cs typeface="+mn-cs"/>
            </a:endParaRPr>
          </a:p>
        </p:txBody>
      </p:sp>
      <p:sp>
        <p:nvSpPr>
          <p:cNvPr id="12387" name="Text Box 99"/>
          <p:cNvSpPr txBox="1">
            <a:spLocks noChangeArrowheads="1"/>
          </p:cNvSpPr>
          <p:nvPr/>
        </p:nvSpPr>
        <p:spPr bwMode="auto">
          <a:xfrm>
            <a:off x="250825" y="1491630"/>
            <a:ext cx="87137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y les </a:t>
            </a:r>
            <a:r>
              <a:rPr lang="es-PE" sz="2800" dirty="0" smtClean="0">
                <a:cs typeface="+mn-cs"/>
              </a:rPr>
              <a:t>dice</a:t>
            </a:r>
            <a:r>
              <a:rPr lang="es-PE" sz="2800" dirty="0">
                <a:cs typeface="+mn-cs"/>
              </a:rPr>
              <a:t>, ¿Es lícito en el sábado </a:t>
            </a:r>
            <a:r>
              <a:rPr lang="es-PE" sz="2800" b="1" dirty="0">
                <a:cs typeface="+mn-cs"/>
              </a:rPr>
              <a:t>hacer</a:t>
            </a:r>
            <a:r>
              <a:rPr lang="es-PE" sz="2800" dirty="0">
                <a:cs typeface="+mn-cs"/>
              </a:rPr>
              <a:t> bueno o </a:t>
            </a:r>
            <a:r>
              <a:rPr lang="es-PE" sz="2800" b="1" dirty="0">
                <a:cs typeface="+mn-cs"/>
              </a:rPr>
              <a:t>hacer malo</a:t>
            </a:r>
            <a:r>
              <a:rPr lang="es-PE" sz="2800" dirty="0">
                <a:cs typeface="+mn-cs"/>
              </a:rPr>
              <a:t>, </a:t>
            </a:r>
            <a:r>
              <a:rPr lang="es-PE" sz="2800" b="1" dirty="0">
                <a:cs typeface="+mn-cs"/>
              </a:rPr>
              <a:t>salvar</a:t>
            </a:r>
            <a:r>
              <a:rPr lang="es-PE" sz="2800" dirty="0">
                <a:cs typeface="+mn-cs"/>
              </a:rPr>
              <a:t> vida o </a:t>
            </a:r>
            <a:r>
              <a:rPr lang="es-PE" sz="2800" b="1" dirty="0">
                <a:cs typeface="+mn-cs"/>
              </a:rPr>
              <a:t>matar</a:t>
            </a:r>
            <a:r>
              <a:rPr lang="es-PE" sz="2800" dirty="0">
                <a:cs typeface="+mn-cs"/>
              </a:rPr>
              <a:t>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382" grpId="0"/>
      <p:bldP spid="12383" grpId="0"/>
      <p:bldP spid="12384" grpId="0"/>
      <p:bldP spid="12386" grpId="0"/>
      <p:bldP spid="1238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ChangeArrowheads="1"/>
          </p:cNvSpPr>
          <p:nvPr/>
        </p:nvSpPr>
        <p:spPr bwMode="auto">
          <a:xfrm>
            <a:off x="179388" y="987425"/>
            <a:ext cx="7649321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l-GR" sz="3600" dirty="0">
                <a:latin typeface="Minion Pro" charset="0"/>
                <a:cs typeface="Minion Pro" charset="0"/>
              </a:rPr>
              <a:t>181. </a:t>
            </a:r>
            <a:r>
              <a:rPr lang="el-GR" sz="3600" b="1" dirty="0">
                <a:latin typeface="Minion Pro" charset="0"/>
                <a:cs typeface="Minion Pro" charset="0"/>
              </a:rPr>
              <a:t>ποιέω</a:t>
            </a:r>
            <a:r>
              <a:rPr lang="el-GR" sz="3600" dirty="0">
                <a:latin typeface="Minion Pro" charset="0"/>
                <a:cs typeface="Minion Pro" charset="0"/>
              </a:rPr>
              <a:t>: hacer (568)</a:t>
            </a:r>
          </a:p>
          <a:p>
            <a:r>
              <a:rPr lang="el-GR" sz="3600" dirty="0">
                <a:latin typeface="Minion Pro" charset="0"/>
                <a:cs typeface="Minion Pro" charset="0"/>
              </a:rPr>
              <a:t>182. </a:t>
            </a:r>
            <a:r>
              <a:rPr lang="el-GR" sz="3600" b="1" dirty="0">
                <a:latin typeface="Minion Pro" charset="0"/>
                <a:cs typeface="Minion Pro" charset="0"/>
              </a:rPr>
              <a:t>λαλέω</a:t>
            </a:r>
            <a:r>
              <a:rPr lang="el-GR" sz="3600" dirty="0">
                <a:latin typeface="Minion Pro" charset="0"/>
                <a:cs typeface="Minion Pro" charset="0"/>
              </a:rPr>
              <a:t>: hablar, decir (296)</a:t>
            </a:r>
          </a:p>
          <a:p>
            <a:r>
              <a:rPr lang="el-GR" sz="3600" dirty="0">
                <a:latin typeface="Minion Pro" charset="0"/>
                <a:cs typeface="Minion Pro" charset="0"/>
              </a:rPr>
              <a:t>183. </a:t>
            </a:r>
            <a:r>
              <a:rPr lang="el-GR" sz="3600" b="1" dirty="0">
                <a:latin typeface="Minion Pro" charset="0"/>
                <a:cs typeface="Minion Pro" charset="0"/>
              </a:rPr>
              <a:t>καλέω</a:t>
            </a:r>
            <a:r>
              <a:rPr lang="el-GR" sz="3600" dirty="0">
                <a:latin typeface="Minion Pro" charset="0"/>
                <a:cs typeface="Minion Pro" charset="0"/>
              </a:rPr>
              <a:t>: llamar (148)</a:t>
            </a:r>
          </a:p>
          <a:p>
            <a:r>
              <a:rPr lang="el-GR" sz="3600" dirty="0">
                <a:latin typeface="Minion Pro" charset="0"/>
                <a:cs typeface="Minion Pro" charset="0"/>
              </a:rPr>
              <a:t>184. </a:t>
            </a:r>
            <a:r>
              <a:rPr lang="el-GR" sz="3600" b="1" dirty="0">
                <a:latin typeface="Minion Pro" charset="0"/>
                <a:cs typeface="Minion Pro" charset="0"/>
              </a:rPr>
              <a:t>ἀγαπάω</a:t>
            </a:r>
            <a:r>
              <a:rPr lang="el-GR" sz="3600" dirty="0">
                <a:latin typeface="Minion Pro" charset="0"/>
                <a:cs typeface="Minion Pro" charset="0"/>
              </a:rPr>
              <a:t>: amar (143)</a:t>
            </a:r>
          </a:p>
          <a:p>
            <a:r>
              <a:rPr lang="el-GR" sz="3600" dirty="0">
                <a:latin typeface="Minion Pro" charset="0"/>
                <a:cs typeface="Minion Pro" charset="0"/>
              </a:rPr>
              <a:t>185. </a:t>
            </a:r>
            <a:r>
              <a:rPr lang="el-GR" sz="3600" b="1" dirty="0">
                <a:latin typeface="Minion Pro" charset="0"/>
                <a:cs typeface="Minion Pro" charset="0"/>
              </a:rPr>
              <a:t>ζάω</a:t>
            </a:r>
            <a:r>
              <a:rPr lang="el-GR" sz="3600" dirty="0">
                <a:latin typeface="Minion Pro" charset="0"/>
                <a:cs typeface="Minion Pro" charset="0"/>
              </a:rPr>
              <a:t>: vivir (140)</a:t>
            </a:r>
          </a:p>
          <a:p>
            <a:r>
              <a:rPr lang="el-GR" sz="3600" dirty="0">
                <a:latin typeface="Minion Pro" charset="0"/>
                <a:cs typeface="Minion Pro" charset="0"/>
              </a:rPr>
              <a:t>186. </a:t>
            </a:r>
            <a:r>
              <a:rPr lang="el-GR" sz="3600" b="1" dirty="0">
                <a:latin typeface="Minion Pro" charset="0"/>
                <a:cs typeface="Minion Pro" charset="0"/>
              </a:rPr>
              <a:t>ζητέω</a:t>
            </a:r>
            <a:r>
              <a:rPr lang="el-GR" sz="3600" dirty="0">
                <a:latin typeface="Minion Pro" charset="0"/>
                <a:cs typeface="Minion Pro" charset="0"/>
              </a:rPr>
              <a:t>: buscar (117)</a:t>
            </a:r>
          </a:p>
          <a:p>
            <a:r>
              <a:rPr lang="el-GR" sz="3600" dirty="0">
                <a:latin typeface="Minion Pro" charset="0"/>
                <a:cs typeface="Minion Pro" charset="0"/>
              </a:rPr>
              <a:t>187. </a:t>
            </a:r>
            <a:r>
              <a:rPr lang="el-GR" sz="3600" b="1" dirty="0">
                <a:latin typeface="Minion Pro" charset="0"/>
                <a:cs typeface="Minion Pro" charset="0"/>
              </a:rPr>
              <a:t>παρακαλέω</a:t>
            </a:r>
            <a:r>
              <a:rPr lang="el-GR" sz="3600" dirty="0">
                <a:latin typeface="Minion Pro" charset="0"/>
                <a:cs typeface="Minion Pro" charset="0"/>
              </a:rPr>
              <a:t>: invocar, exhortar (109)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339502"/>
            <a:ext cx="3210134" cy="584776"/>
          </a:xfrm>
          <a:prstGeom prst="rect">
            <a:avLst/>
          </a:prstGeom>
          <a:solidFill>
            <a:srgbClr val="FF6600"/>
          </a:solidFill>
          <a:ln w="38100" cap="rnd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3200" b="1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Vocabulario </a:t>
            </a:r>
            <a:r>
              <a:rPr lang="es-MX" sz="3200" b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15:</a:t>
            </a:r>
            <a:endParaRPr lang="es-MX" sz="3200" b="1" dirty="0">
              <a:ln>
                <a:solidFill>
                  <a:srgbClr val="00000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427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ChangeArrowheads="1"/>
          </p:cNvSpPr>
          <p:nvPr/>
        </p:nvSpPr>
        <p:spPr bwMode="auto">
          <a:xfrm>
            <a:off x="179388" y="987425"/>
            <a:ext cx="847477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l-GR" sz="3600" dirty="0">
                <a:latin typeface="Minion Pro" charset="0"/>
                <a:cs typeface="Minion Pro" charset="0"/>
              </a:rPr>
              <a:t>188. </a:t>
            </a:r>
            <a:r>
              <a:rPr lang="el-GR" sz="3600" b="1" dirty="0">
                <a:latin typeface="Minion Pro" charset="0"/>
                <a:cs typeface="Minion Pro" charset="0"/>
              </a:rPr>
              <a:t>γεννάω</a:t>
            </a:r>
            <a:r>
              <a:rPr lang="el-GR" sz="3600" dirty="0">
                <a:latin typeface="Minion Pro" charset="0"/>
                <a:cs typeface="Minion Pro" charset="0"/>
              </a:rPr>
              <a:t>: dar a luz, engendrar (97)</a:t>
            </a:r>
          </a:p>
          <a:p>
            <a:r>
              <a:rPr lang="el-GR" sz="3600" dirty="0">
                <a:latin typeface="Minion Pro" charset="0"/>
                <a:cs typeface="Minion Pro" charset="0"/>
              </a:rPr>
              <a:t>189. </a:t>
            </a:r>
            <a:r>
              <a:rPr lang="el-GR" sz="3600" b="1" dirty="0">
                <a:latin typeface="Minion Pro" charset="0"/>
                <a:cs typeface="Minion Pro" charset="0"/>
              </a:rPr>
              <a:t>περιπατέω</a:t>
            </a:r>
            <a:r>
              <a:rPr lang="el-GR" sz="3600" dirty="0">
                <a:latin typeface="Minion Pro" charset="0"/>
                <a:cs typeface="Minion Pro" charset="0"/>
              </a:rPr>
              <a:t>: andar, caminar (95)</a:t>
            </a:r>
          </a:p>
          <a:p>
            <a:r>
              <a:rPr lang="el-GR" sz="3600" dirty="0">
                <a:latin typeface="Minion Pro" charset="0"/>
                <a:cs typeface="Minion Pro" charset="0"/>
              </a:rPr>
              <a:t>190. </a:t>
            </a:r>
            <a:r>
              <a:rPr lang="el-GR" sz="3600" b="1" dirty="0" smtClean="0">
                <a:latin typeface="Minion Pro" charset="0"/>
                <a:cs typeface="Minion Pro" charset="0"/>
              </a:rPr>
              <a:t>ἀκολουθέω</a:t>
            </a:r>
            <a:r>
              <a:rPr lang="el-GR" sz="3600" dirty="0">
                <a:latin typeface="Minion Pro" charset="0"/>
                <a:cs typeface="Minion Pro" charset="0"/>
              </a:rPr>
              <a:t>: seguir (90)</a:t>
            </a:r>
          </a:p>
          <a:p>
            <a:r>
              <a:rPr lang="el-GR" sz="3600" dirty="0">
                <a:latin typeface="Minion Pro" charset="0"/>
                <a:cs typeface="Minion Pro" charset="0"/>
              </a:rPr>
              <a:t>191. </a:t>
            </a:r>
            <a:r>
              <a:rPr lang="el-GR" sz="3600" b="1" dirty="0">
                <a:latin typeface="Minion Pro" charset="0"/>
                <a:cs typeface="Minion Pro" charset="0"/>
              </a:rPr>
              <a:t>πληρόω</a:t>
            </a:r>
            <a:r>
              <a:rPr lang="el-GR" sz="3600" dirty="0">
                <a:latin typeface="Minion Pro" charset="0"/>
                <a:cs typeface="Minion Pro" charset="0"/>
              </a:rPr>
              <a:t>: llenar, cumplir (86)</a:t>
            </a:r>
          </a:p>
          <a:p>
            <a:r>
              <a:rPr lang="el-GR" sz="3600" dirty="0">
                <a:latin typeface="Minion Pro" charset="0"/>
                <a:cs typeface="Minion Pro" charset="0"/>
              </a:rPr>
              <a:t>192. </a:t>
            </a:r>
            <a:r>
              <a:rPr lang="el-GR" sz="3600" b="1" dirty="0">
                <a:latin typeface="Minion Pro" charset="0"/>
                <a:cs typeface="Minion Pro" charset="0"/>
              </a:rPr>
              <a:t>μαρτυρέω</a:t>
            </a:r>
            <a:r>
              <a:rPr lang="el-GR" sz="3600" dirty="0">
                <a:latin typeface="Minion Pro" charset="0"/>
                <a:cs typeface="Minion Pro" charset="0"/>
              </a:rPr>
              <a:t>: dar testimonio, testificar (76)</a:t>
            </a:r>
          </a:p>
          <a:p>
            <a:r>
              <a:rPr lang="el-GR" sz="3600" dirty="0">
                <a:latin typeface="Minion Pro" charset="0"/>
                <a:cs typeface="Minion Pro" charset="0"/>
              </a:rPr>
              <a:t>193. </a:t>
            </a:r>
            <a:r>
              <a:rPr lang="el-GR" sz="3600" b="1" dirty="0">
                <a:latin typeface="Minion Pro" charset="0"/>
                <a:cs typeface="Minion Pro" charset="0"/>
              </a:rPr>
              <a:t>αἰτέω</a:t>
            </a:r>
            <a:r>
              <a:rPr lang="el-GR" sz="3600" dirty="0">
                <a:latin typeface="Minion Pro" charset="0"/>
                <a:cs typeface="Minion Pro" charset="0"/>
              </a:rPr>
              <a:t>: pedir (73)</a:t>
            </a:r>
          </a:p>
          <a:p>
            <a:r>
              <a:rPr lang="el-GR" sz="3600" dirty="0">
                <a:latin typeface="Minion Pro" charset="0"/>
                <a:cs typeface="Minion Pro" charset="0"/>
              </a:rPr>
              <a:t>194. </a:t>
            </a:r>
            <a:r>
              <a:rPr lang="el-GR" sz="3600" b="1" dirty="0">
                <a:latin typeface="Minion Pro" charset="0"/>
                <a:cs typeface="Minion Pro" charset="0"/>
              </a:rPr>
              <a:t>τηρέω</a:t>
            </a:r>
            <a:r>
              <a:rPr lang="el-GR" sz="3600" dirty="0">
                <a:latin typeface="Minion Pro" charset="0"/>
                <a:cs typeface="Minion Pro" charset="0"/>
              </a:rPr>
              <a:t>: observar, guardar (70)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339502"/>
            <a:ext cx="3210134" cy="584776"/>
          </a:xfrm>
          <a:prstGeom prst="rect">
            <a:avLst/>
          </a:prstGeom>
          <a:solidFill>
            <a:srgbClr val="FF6600"/>
          </a:solidFill>
          <a:ln w="38100" cap="rnd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3200" b="1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Vocabulario </a:t>
            </a:r>
            <a:r>
              <a:rPr lang="es-MX" sz="3200" b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15:</a:t>
            </a:r>
            <a:endParaRPr lang="es-MX" sz="3200" b="1" dirty="0">
              <a:ln>
                <a:solidFill>
                  <a:srgbClr val="00000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409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2" name="Group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686216133"/>
              </p:ext>
            </p:extLst>
          </p:nvPr>
        </p:nvGraphicFramePr>
        <p:xfrm>
          <a:off x="457200" y="335280"/>
          <a:ext cx="8229600" cy="4472940"/>
        </p:xfrm>
        <a:graphic>
          <a:graphicData uri="http://schemas.openxmlformats.org/drawingml/2006/table">
            <a:tbl>
              <a:tblPr/>
              <a:tblGrid>
                <a:gridCol w="5867400"/>
                <a:gridCol w="2362200"/>
              </a:tblGrid>
              <a:tr h="105132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de palabras en el Nuevo Testamento:</a:t>
                      </a:r>
                      <a:endParaRPr kumimoji="0" lang="es-E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138,162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20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Veces que aparecen las palabras aprendidas hasta la fecha:</a:t>
                      </a:r>
                      <a:endParaRPr kumimoji="0" lang="es-E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5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Porcentaje de las palabras del Nuevo Testamento:</a:t>
                      </a:r>
                      <a:endParaRPr kumimoji="0" lang="es-E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646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2" name="Group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227780042"/>
              </p:ext>
            </p:extLst>
          </p:nvPr>
        </p:nvGraphicFramePr>
        <p:xfrm>
          <a:off x="457200" y="335280"/>
          <a:ext cx="8229600" cy="4472940"/>
        </p:xfrm>
        <a:graphic>
          <a:graphicData uri="http://schemas.openxmlformats.org/drawingml/2006/table">
            <a:tbl>
              <a:tblPr/>
              <a:tblGrid>
                <a:gridCol w="5867400"/>
                <a:gridCol w="2362200"/>
              </a:tblGrid>
              <a:tr h="105132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de palabras en el Nuevo Testamento:</a:t>
                      </a:r>
                      <a:endParaRPr kumimoji="0" lang="es-E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138,162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20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Veces que aparecen las palabras aprendidas hasta la fecha:</a:t>
                      </a:r>
                      <a:endParaRPr kumimoji="0" lang="es-E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4000" b="1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92,184</a:t>
                      </a:r>
                      <a:endParaRPr lang="es-ES_tradnl" sz="4000" b="1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5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Porcentaje de las palabras del Nuevo Testamento:</a:t>
                      </a:r>
                      <a:endParaRPr kumimoji="0" lang="es-E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s-ES_tradnl" sz="4000" b="1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462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2" name="Group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600947258"/>
              </p:ext>
            </p:extLst>
          </p:nvPr>
        </p:nvGraphicFramePr>
        <p:xfrm>
          <a:off x="457200" y="335280"/>
          <a:ext cx="8229600" cy="4472940"/>
        </p:xfrm>
        <a:graphic>
          <a:graphicData uri="http://schemas.openxmlformats.org/drawingml/2006/table">
            <a:tbl>
              <a:tblPr/>
              <a:tblGrid>
                <a:gridCol w="5867400"/>
                <a:gridCol w="2362200"/>
              </a:tblGrid>
              <a:tr h="105132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de palabras en el Nuevo Testamento:</a:t>
                      </a:r>
                      <a:endParaRPr kumimoji="0" lang="es-E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138,162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20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Veces que aparecen las palabras aprendidas hasta la fecha:</a:t>
                      </a:r>
                      <a:endParaRPr kumimoji="0" lang="es-E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4000" b="1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92,184</a:t>
                      </a:r>
                      <a:endParaRPr lang="es-ES_tradnl" sz="4000" b="1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5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Porcentaje de las palabras del Nuevo Testamento:</a:t>
                      </a:r>
                      <a:endParaRPr kumimoji="0" lang="es-E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4000" b="1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67%</a:t>
                      </a:r>
                      <a:endParaRPr lang="es-ES_tradnl" sz="4000" b="1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214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8" b="14722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33350"/>
            <a:ext cx="7924800" cy="4876800"/>
          </a:xfrm>
          <a:solidFill>
            <a:schemeClr val="bg1">
              <a:alpha val="54000"/>
            </a:schemeClr>
          </a:solidFill>
        </p:spPr>
        <p:txBody>
          <a:bodyPr/>
          <a:lstStyle/>
          <a:p>
            <a:pPr eaLnBrk="1" hangingPunct="1">
              <a:defRPr/>
            </a:pPr>
            <a:endParaRPr lang="es-PE" sz="1400" dirty="0" smtClean="0">
              <a:solidFill>
                <a:schemeClr val="tx1"/>
              </a:solidFill>
              <a:latin typeface="Palatino Linotype" charset="0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733550"/>
            <a:ext cx="7620000" cy="3124200"/>
          </a:xfrm>
          <a:prstGeom prst="rect">
            <a:avLst/>
          </a:prstGeom>
          <a:solidFill>
            <a:srgbClr val="073A7D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307975"/>
            <a:ext cx="7620000" cy="1162050"/>
          </a:xfrm>
          <a:prstGeom prst="rect">
            <a:avLst/>
          </a:prstGeom>
          <a:solidFill>
            <a:srgbClr val="073A7D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/>
          <a:lstStyle/>
          <a:p>
            <a:pPr algn="ctr">
              <a:defRPr/>
            </a:pPr>
            <a:endParaRPr lang="en-US" sz="660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2139702"/>
            <a:ext cx="7772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PE" sz="9600" dirty="0" smtClean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</a:rPr>
              <a:t>Aoristo Activo</a:t>
            </a:r>
            <a:endParaRPr lang="es-PE" sz="19900" dirty="0">
              <a:solidFill>
                <a:srgbClr val="FFFFFF"/>
              </a:solidFill>
              <a:effectLst>
                <a:glow rad="63500">
                  <a:srgbClr val="000000">
                    <a:alpha val="75000"/>
                  </a:srgbClr>
                </a:glow>
              </a:effectLst>
              <a:latin typeface="Palatino Linotype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1595" y="244554"/>
            <a:ext cx="710082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PE" sz="6400" dirty="0" smtClean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</a:rPr>
              <a:t>Griego: </a:t>
            </a:r>
            <a:r>
              <a:rPr lang="es-PE" sz="6400" dirty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</a:rPr>
              <a:t>Lección </a:t>
            </a:r>
            <a:r>
              <a:rPr lang="es-PE" sz="6400" dirty="0" smtClean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</a:rPr>
              <a:t>15</a:t>
            </a:r>
            <a:endParaRPr lang="en-US" sz="640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71194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Box 2"/>
          <p:cNvSpPr txBox="1">
            <a:spLocks noChangeArrowheads="1"/>
          </p:cNvSpPr>
          <p:nvPr/>
        </p:nvSpPr>
        <p:spPr bwMode="auto">
          <a:xfrm>
            <a:off x="533400" y="285750"/>
            <a:ext cx="8077200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600">
                <a:latin typeface="Minion Pro" charset="0"/>
                <a:cs typeface="Minion Pro" charset="0"/>
              </a:rPr>
              <a:t>Ejemplos</a:t>
            </a:r>
          </a:p>
          <a:p>
            <a:pPr algn="ctr" eaLnBrk="1" hangingPunct="1"/>
            <a:r>
              <a:rPr lang="en-US" sz="11500">
                <a:latin typeface="Minion Pro" charset="0"/>
                <a:cs typeface="Minion Pro" charset="0"/>
              </a:rPr>
              <a:t>adicionales</a:t>
            </a:r>
          </a:p>
        </p:txBody>
      </p:sp>
    </p:spTree>
    <p:extLst>
      <p:ext uri="{BB962C8B-B14F-4D97-AF65-F5344CB8AC3E}">
        <p14:creationId xmlns:p14="http://schemas.microsoft.com/office/powerpoint/2010/main" val="4089039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79389" y="-20538"/>
            <a:ext cx="87852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latin typeface="GentiumAlt"/>
                <a:cs typeface="GentiumAlt"/>
              </a:rPr>
              <a:t>Mateo 9:13</a:t>
            </a:r>
            <a:r>
              <a:rPr lang="es-PE" dirty="0">
                <a:latin typeface="GentiumAlt"/>
                <a:cs typeface="GentiumAlt"/>
              </a:rPr>
              <a:t>   </a:t>
            </a:r>
            <a:r>
              <a:rPr lang="el-GR" sz="3200" b="1" dirty="0">
                <a:latin typeface="GentiumAlt"/>
                <a:cs typeface="GentiumAlt"/>
              </a:rPr>
              <a:t>Ἔλεος</a:t>
            </a:r>
            <a:r>
              <a:rPr lang="en-US" sz="3200" b="1" dirty="0">
                <a:latin typeface="GentiumAlt"/>
                <a:cs typeface="GentiumAlt"/>
              </a:rPr>
              <a:t> (</a:t>
            </a:r>
            <a:r>
              <a:rPr lang="en-US" sz="3200" dirty="0" err="1">
                <a:latin typeface="GentiumAlt"/>
                <a:cs typeface="GentiumAlt"/>
              </a:rPr>
              <a:t>misericordia</a:t>
            </a:r>
            <a:r>
              <a:rPr lang="en-US" sz="3200" b="1" dirty="0">
                <a:latin typeface="GentiumAlt"/>
                <a:cs typeface="GentiumAlt"/>
              </a:rPr>
              <a:t>)</a:t>
            </a:r>
            <a:r>
              <a:rPr lang="el-GR" sz="3200" b="1" dirty="0">
                <a:latin typeface="GentiumAlt"/>
                <a:cs typeface="GentiumAlt"/>
              </a:rPr>
              <a:t> θέλω καὶ οὐ θυσίαν</a:t>
            </a:r>
            <a:r>
              <a:rPr lang="en-US" sz="3200" b="1" dirty="0">
                <a:latin typeface="GentiumAlt"/>
                <a:cs typeface="GentiumAlt"/>
              </a:rPr>
              <a:t> (</a:t>
            </a:r>
            <a:r>
              <a:rPr lang="en-US" sz="3200" dirty="0" err="1">
                <a:latin typeface="GentiumAlt"/>
                <a:cs typeface="GentiumAlt"/>
              </a:rPr>
              <a:t>sacrificio</a:t>
            </a:r>
            <a:r>
              <a:rPr lang="en-US" sz="3200" b="1" dirty="0">
                <a:latin typeface="GentiumAlt"/>
                <a:cs typeface="GentiumAlt"/>
              </a:rPr>
              <a:t>)</a:t>
            </a:r>
            <a:r>
              <a:rPr lang="es-PE" sz="3200" b="1" dirty="0">
                <a:latin typeface="GentiumAlt"/>
                <a:cs typeface="GentiumAlt"/>
              </a:rPr>
              <a:t>·</a:t>
            </a:r>
            <a:r>
              <a:rPr lang="es-PE" sz="3200" dirty="0">
                <a:latin typeface="GentiumAlt"/>
                <a:cs typeface="GentiumAlt"/>
              </a:rPr>
              <a:t> </a:t>
            </a:r>
            <a:r>
              <a:rPr lang="el-GR" sz="3200" dirty="0">
                <a:latin typeface="GentiumAlt"/>
                <a:cs typeface="GentiumAlt"/>
              </a:rPr>
              <a:t>οὐ γὰρ ἦλθον καλέσαι δικαίους ἀλλὰ ἁμαρτωλούς</a:t>
            </a:r>
            <a:r>
              <a:rPr lang="es-PE" sz="3200" dirty="0">
                <a:latin typeface="GentiumAlt"/>
                <a:cs typeface="GentiumAlt"/>
              </a:rPr>
              <a:t>.</a:t>
            </a:r>
            <a:r>
              <a:rPr lang="en-US" dirty="0">
                <a:latin typeface="GentiumAlt"/>
                <a:cs typeface="GentiumAlt"/>
              </a:rPr>
              <a:t> </a:t>
            </a:r>
            <a:endParaRPr lang="es-PE" dirty="0">
              <a:latin typeface="GentiumAlt"/>
              <a:cs typeface="GentiumAlt"/>
            </a:endParaRPr>
          </a:p>
        </p:txBody>
      </p:sp>
      <p:graphicFrame>
        <p:nvGraphicFramePr>
          <p:cNvPr id="13408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297723"/>
              </p:ext>
            </p:extLst>
          </p:nvPr>
        </p:nvGraphicFramePr>
        <p:xfrm>
          <a:off x="179388" y="2656285"/>
          <a:ext cx="8845550" cy="1942739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2511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θέλω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ἦλθον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καλέσαι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ἁμαρτωλούς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96" name="Text Box 404"/>
          <p:cNvSpPr txBox="1">
            <a:spLocks noChangeArrowheads="1"/>
          </p:cNvSpPr>
          <p:nvPr/>
        </p:nvSpPr>
        <p:spPr bwMode="auto">
          <a:xfrm>
            <a:off x="612775" y="-307975"/>
            <a:ext cx="8280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 err="1">
                <a:solidFill>
                  <a:srgbClr val="000000"/>
                </a:solidFill>
                <a:latin typeface="Minion Pro"/>
                <a:cs typeface="Minion Pro"/>
              </a:rPr>
              <a:t>Tema</a:t>
            </a:r>
            <a:r>
              <a:rPr lang="en-US" sz="5400" b="1" dirty="0">
                <a:solidFill>
                  <a:srgbClr val="000000"/>
                </a:solidFill>
                <a:latin typeface="Minion Pro"/>
                <a:cs typeface="Minion Pro"/>
              </a:rPr>
              <a:t> en </a:t>
            </a:r>
            <a:r>
              <a:rPr lang="en-US" sz="5400" b="1" dirty="0" err="1">
                <a:solidFill>
                  <a:srgbClr val="000000"/>
                </a:solidFill>
                <a:latin typeface="Minion Pro"/>
                <a:cs typeface="Minion Pro"/>
              </a:rPr>
              <a:t>consonante</a:t>
            </a:r>
            <a:r>
              <a:rPr lang="en-US" sz="5400" b="1" dirty="0">
                <a:solidFill>
                  <a:srgbClr val="000000"/>
                </a:solidFill>
                <a:latin typeface="Minion Pro"/>
                <a:cs typeface="Minion Pro"/>
              </a:rPr>
              <a:t> +</a:t>
            </a:r>
            <a:r>
              <a:rPr lang="en-US" sz="6600" b="1" dirty="0">
                <a:solidFill>
                  <a:srgbClr val="000000"/>
                </a:solidFill>
                <a:latin typeface="Minion Pro"/>
                <a:cs typeface="Minion Pro"/>
              </a:rPr>
              <a:t> </a:t>
            </a:r>
            <a:r>
              <a:rPr lang="el-GR" sz="7200" b="1" dirty="0">
                <a:solidFill>
                  <a:srgbClr val="008000"/>
                </a:solidFill>
                <a:latin typeface="Minion Pro"/>
                <a:cs typeface="Minion Pro"/>
              </a:rPr>
              <a:t>σ</a:t>
            </a:r>
            <a:endParaRPr lang="en-US" sz="6500" b="1" dirty="0">
              <a:solidFill>
                <a:srgbClr val="33CC33"/>
              </a:solidFill>
              <a:latin typeface="Minion Pro"/>
              <a:cs typeface="Minion Pro"/>
            </a:endParaRPr>
          </a:p>
        </p:txBody>
      </p:sp>
      <p:graphicFrame>
        <p:nvGraphicFramePr>
          <p:cNvPr id="34194" name="Group 402"/>
          <p:cNvGraphicFramePr>
            <a:graphicFrameLocks noGrp="1"/>
          </p:cNvGraphicFramePr>
          <p:nvPr>
            <p:ph/>
          </p:nvPr>
        </p:nvGraphicFramePr>
        <p:xfrm>
          <a:off x="457200" y="1168400"/>
          <a:ext cx="8291513" cy="3749676"/>
        </p:xfrm>
        <a:graphic>
          <a:graphicData uri="http://schemas.openxmlformats.org/drawingml/2006/table">
            <a:tbl>
              <a:tblPr/>
              <a:tblGrid>
                <a:gridCol w="2193925"/>
                <a:gridCol w="1128713"/>
                <a:gridCol w="360362"/>
                <a:gridCol w="792163"/>
                <a:gridCol w="792162"/>
                <a:gridCol w="431800"/>
                <a:gridCol w="1211263"/>
                <a:gridCol w="1381125"/>
              </a:tblGrid>
              <a:tr h="4594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Consonante final del tema</a:t>
                      </a: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cambia a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6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Labiales</a:t>
                      </a: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5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π</a:t>
                      </a:r>
                      <a:endParaRPr kumimoji="0" lang="en-US" sz="5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5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β</a:t>
                      </a:r>
                      <a:endParaRPr kumimoji="0" lang="en-US" sz="5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5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φ</a:t>
                      </a:r>
                      <a:endParaRPr kumimoji="0" lang="en-US" sz="5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5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ψ</a:t>
                      </a:r>
                      <a:endParaRPr kumimoji="0" lang="en-US" sz="5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1097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Palatales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5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κ</a:t>
                      </a:r>
                      <a:endParaRPr kumimoji="0" lang="en-US" sz="5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5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γ</a:t>
                      </a:r>
                      <a:endParaRPr kumimoji="0" lang="en-US" sz="5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5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χ</a:t>
                      </a:r>
                      <a:endParaRPr kumimoji="0" lang="en-US" sz="5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5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ξ</a:t>
                      </a:r>
                      <a:endParaRPr kumimoji="0" lang="en-US" sz="5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1096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Linguales</a:t>
                      </a: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5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τ</a:t>
                      </a:r>
                      <a:endParaRPr kumimoji="0" lang="en-US" sz="5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5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δ</a:t>
                      </a:r>
                      <a:endParaRPr kumimoji="0" lang="en-US" sz="5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5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ζ</a:t>
                      </a:r>
                      <a:endParaRPr kumimoji="0" lang="en-US" sz="5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5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θ</a:t>
                      </a:r>
                      <a:endParaRPr kumimoji="0" lang="en-US" sz="5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5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σ</a:t>
                      </a:r>
                      <a:endParaRPr kumimoji="0" lang="en-US" sz="5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sp>
        <p:nvSpPr>
          <p:cNvPr id="34197" name="AutoShape 405"/>
          <p:cNvSpPr>
            <a:spLocks noChangeArrowheads="1"/>
          </p:cNvSpPr>
          <p:nvPr/>
        </p:nvSpPr>
        <p:spPr bwMode="auto">
          <a:xfrm>
            <a:off x="7654925" y="752475"/>
            <a:ext cx="719138" cy="379413"/>
          </a:xfrm>
          <a:prstGeom prst="downArrow">
            <a:avLst>
              <a:gd name="adj1" fmla="val 50111"/>
              <a:gd name="adj2" fmla="val 5094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745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79389" y="-20538"/>
            <a:ext cx="87852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latin typeface="GentiumAlt"/>
                <a:cs typeface="GentiumAlt"/>
              </a:rPr>
              <a:t>Mateo 9:13</a:t>
            </a:r>
            <a:r>
              <a:rPr lang="es-PE" dirty="0">
                <a:latin typeface="GentiumAlt"/>
                <a:cs typeface="GentiumAlt"/>
              </a:rPr>
              <a:t>   </a:t>
            </a:r>
            <a:r>
              <a:rPr lang="el-GR" sz="3200" b="1" dirty="0">
                <a:latin typeface="GentiumAlt"/>
                <a:cs typeface="GentiumAlt"/>
              </a:rPr>
              <a:t>Ἔλεος</a:t>
            </a:r>
            <a:r>
              <a:rPr lang="en-US" sz="3200" b="1" dirty="0">
                <a:latin typeface="GentiumAlt"/>
                <a:cs typeface="GentiumAlt"/>
              </a:rPr>
              <a:t> (</a:t>
            </a:r>
            <a:r>
              <a:rPr lang="en-US" sz="3200" dirty="0" err="1">
                <a:latin typeface="GentiumAlt"/>
                <a:cs typeface="GentiumAlt"/>
              </a:rPr>
              <a:t>misericordia</a:t>
            </a:r>
            <a:r>
              <a:rPr lang="en-US" sz="3200" b="1" dirty="0">
                <a:latin typeface="GentiumAlt"/>
                <a:cs typeface="GentiumAlt"/>
              </a:rPr>
              <a:t>)</a:t>
            </a:r>
            <a:r>
              <a:rPr lang="el-GR" sz="3200" b="1" dirty="0">
                <a:latin typeface="GentiumAlt"/>
                <a:cs typeface="GentiumAlt"/>
              </a:rPr>
              <a:t> θέλω καὶ οὐ θυσίαν</a:t>
            </a:r>
            <a:r>
              <a:rPr lang="en-US" sz="3200" b="1" dirty="0">
                <a:latin typeface="GentiumAlt"/>
                <a:cs typeface="GentiumAlt"/>
              </a:rPr>
              <a:t> (</a:t>
            </a:r>
            <a:r>
              <a:rPr lang="en-US" sz="3200" dirty="0" err="1">
                <a:latin typeface="GentiumAlt"/>
                <a:cs typeface="GentiumAlt"/>
              </a:rPr>
              <a:t>sacrificio</a:t>
            </a:r>
            <a:r>
              <a:rPr lang="en-US" sz="3200" b="1" dirty="0">
                <a:latin typeface="GentiumAlt"/>
                <a:cs typeface="GentiumAlt"/>
              </a:rPr>
              <a:t>)</a:t>
            </a:r>
            <a:r>
              <a:rPr lang="es-PE" sz="3200" b="1" dirty="0">
                <a:latin typeface="GentiumAlt"/>
                <a:cs typeface="GentiumAlt"/>
              </a:rPr>
              <a:t>·</a:t>
            </a:r>
            <a:r>
              <a:rPr lang="es-PE" sz="3200" dirty="0">
                <a:latin typeface="GentiumAlt"/>
                <a:cs typeface="GentiumAlt"/>
              </a:rPr>
              <a:t> </a:t>
            </a:r>
            <a:r>
              <a:rPr lang="el-GR" sz="3200" dirty="0">
                <a:latin typeface="GentiumAlt"/>
                <a:cs typeface="GentiumAlt"/>
              </a:rPr>
              <a:t>οὐ γὰρ ἦλθον καλέσαι δικαίους ἀλλὰ ἁμαρτωλούς</a:t>
            </a:r>
            <a:r>
              <a:rPr lang="es-PE" sz="3200" dirty="0">
                <a:latin typeface="GentiumAlt"/>
                <a:cs typeface="GentiumAlt"/>
              </a:rPr>
              <a:t>.</a:t>
            </a:r>
            <a:r>
              <a:rPr lang="en-US" dirty="0">
                <a:latin typeface="GentiumAlt"/>
                <a:cs typeface="GentiumAlt"/>
              </a:rPr>
              <a:t> </a:t>
            </a:r>
            <a:endParaRPr lang="es-PE" dirty="0">
              <a:latin typeface="GentiumAlt"/>
              <a:cs typeface="GentiumAlt"/>
            </a:endParaRPr>
          </a:p>
        </p:txBody>
      </p:sp>
      <p:graphicFrame>
        <p:nvGraphicFramePr>
          <p:cNvPr id="13408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107212"/>
              </p:ext>
            </p:extLst>
          </p:nvPr>
        </p:nvGraphicFramePr>
        <p:xfrm>
          <a:off x="179388" y="2656285"/>
          <a:ext cx="8845550" cy="2003698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2511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θέλω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θ</a:t>
                      </a: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έλω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deseo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ἦλθον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καλέσαι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ἁμαρτωλούς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596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79389" y="-20538"/>
            <a:ext cx="87852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latin typeface="GentiumAlt"/>
                <a:cs typeface="GentiumAlt"/>
              </a:rPr>
              <a:t>Mateo 9:13</a:t>
            </a:r>
            <a:r>
              <a:rPr lang="es-PE" dirty="0">
                <a:latin typeface="GentiumAlt"/>
                <a:cs typeface="GentiumAlt"/>
              </a:rPr>
              <a:t>   </a:t>
            </a:r>
            <a:r>
              <a:rPr lang="el-GR" sz="3200" b="1" dirty="0">
                <a:latin typeface="GentiumAlt"/>
                <a:cs typeface="GentiumAlt"/>
              </a:rPr>
              <a:t>Ἔλεος</a:t>
            </a:r>
            <a:r>
              <a:rPr lang="en-US" sz="3200" b="1" dirty="0">
                <a:latin typeface="GentiumAlt"/>
                <a:cs typeface="GentiumAlt"/>
              </a:rPr>
              <a:t> (</a:t>
            </a:r>
            <a:r>
              <a:rPr lang="en-US" sz="3200" dirty="0" err="1">
                <a:latin typeface="GentiumAlt"/>
                <a:cs typeface="GentiumAlt"/>
              </a:rPr>
              <a:t>misericordia</a:t>
            </a:r>
            <a:r>
              <a:rPr lang="en-US" sz="3200" b="1" dirty="0">
                <a:latin typeface="GentiumAlt"/>
                <a:cs typeface="GentiumAlt"/>
              </a:rPr>
              <a:t>)</a:t>
            </a:r>
            <a:r>
              <a:rPr lang="el-GR" sz="3200" b="1" dirty="0">
                <a:latin typeface="GentiumAlt"/>
                <a:cs typeface="GentiumAlt"/>
              </a:rPr>
              <a:t> θέλω καὶ οὐ θυσίαν</a:t>
            </a:r>
            <a:r>
              <a:rPr lang="en-US" sz="3200" b="1" dirty="0">
                <a:latin typeface="GentiumAlt"/>
                <a:cs typeface="GentiumAlt"/>
              </a:rPr>
              <a:t> (</a:t>
            </a:r>
            <a:r>
              <a:rPr lang="en-US" sz="3200" dirty="0" err="1">
                <a:latin typeface="GentiumAlt"/>
                <a:cs typeface="GentiumAlt"/>
              </a:rPr>
              <a:t>sacrificio</a:t>
            </a:r>
            <a:r>
              <a:rPr lang="en-US" sz="3200" b="1" dirty="0">
                <a:latin typeface="GentiumAlt"/>
                <a:cs typeface="GentiumAlt"/>
              </a:rPr>
              <a:t>)</a:t>
            </a:r>
            <a:r>
              <a:rPr lang="es-PE" sz="3200" b="1" dirty="0">
                <a:latin typeface="GentiumAlt"/>
                <a:cs typeface="GentiumAlt"/>
              </a:rPr>
              <a:t>·</a:t>
            </a:r>
            <a:r>
              <a:rPr lang="es-PE" sz="3200" dirty="0">
                <a:latin typeface="GentiumAlt"/>
                <a:cs typeface="GentiumAlt"/>
              </a:rPr>
              <a:t> </a:t>
            </a:r>
            <a:r>
              <a:rPr lang="el-GR" sz="3200" dirty="0">
                <a:latin typeface="GentiumAlt"/>
                <a:cs typeface="GentiumAlt"/>
              </a:rPr>
              <a:t>οὐ γὰρ ἦλθον καλέσαι δικαίους ἀλλὰ ἁμαρτωλούς</a:t>
            </a:r>
            <a:r>
              <a:rPr lang="es-PE" sz="3200" dirty="0">
                <a:latin typeface="GentiumAlt"/>
                <a:cs typeface="GentiumAlt"/>
              </a:rPr>
              <a:t>.</a:t>
            </a:r>
            <a:r>
              <a:rPr lang="en-US" dirty="0">
                <a:latin typeface="GentiumAlt"/>
                <a:cs typeface="GentiumAlt"/>
              </a:rPr>
              <a:t> </a:t>
            </a:r>
            <a:endParaRPr lang="es-PE" dirty="0">
              <a:latin typeface="GentiumAlt"/>
              <a:cs typeface="GentiumAlt"/>
            </a:endParaRPr>
          </a:p>
        </p:txBody>
      </p:sp>
      <p:graphicFrame>
        <p:nvGraphicFramePr>
          <p:cNvPr id="13408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559935"/>
              </p:ext>
            </p:extLst>
          </p:nvPr>
        </p:nvGraphicFramePr>
        <p:xfrm>
          <a:off x="179388" y="2656285"/>
          <a:ext cx="8845550" cy="2064658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2511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θέλω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θ</a:t>
                      </a: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έλω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deseo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ἦλθον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ἔρχομαι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vine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καλέσαι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ἁμαρτωλούς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2730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79389" y="-20538"/>
            <a:ext cx="87852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latin typeface="GentiumAlt"/>
                <a:cs typeface="GentiumAlt"/>
              </a:rPr>
              <a:t>Mateo 9:13</a:t>
            </a:r>
            <a:r>
              <a:rPr lang="es-PE" dirty="0">
                <a:latin typeface="GentiumAlt"/>
                <a:cs typeface="GentiumAlt"/>
              </a:rPr>
              <a:t>   </a:t>
            </a:r>
            <a:r>
              <a:rPr lang="el-GR" sz="3200" b="1" dirty="0">
                <a:latin typeface="GentiumAlt"/>
                <a:cs typeface="GentiumAlt"/>
              </a:rPr>
              <a:t>Ἔλεος</a:t>
            </a:r>
            <a:r>
              <a:rPr lang="en-US" sz="3200" b="1" dirty="0">
                <a:latin typeface="GentiumAlt"/>
                <a:cs typeface="GentiumAlt"/>
              </a:rPr>
              <a:t> (</a:t>
            </a:r>
            <a:r>
              <a:rPr lang="en-US" sz="3200" dirty="0" err="1">
                <a:latin typeface="GentiumAlt"/>
                <a:cs typeface="GentiumAlt"/>
              </a:rPr>
              <a:t>misericordia</a:t>
            </a:r>
            <a:r>
              <a:rPr lang="en-US" sz="3200" b="1" dirty="0">
                <a:latin typeface="GentiumAlt"/>
                <a:cs typeface="GentiumAlt"/>
              </a:rPr>
              <a:t>)</a:t>
            </a:r>
            <a:r>
              <a:rPr lang="el-GR" sz="3200" b="1" dirty="0">
                <a:latin typeface="GentiumAlt"/>
                <a:cs typeface="GentiumAlt"/>
              </a:rPr>
              <a:t> θέλω καὶ οὐ θυσίαν</a:t>
            </a:r>
            <a:r>
              <a:rPr lang="en-US" sz="3200" b="1" dirty="0">
                <a:latin typeface="GentiumAlt"/>
                <a:cs typeface="GentiumAlt"/>
              </a:rPr>
              <a:t> (</a:t>
            </a:r>
            <a:r>
              <a:rPr lang="en-US" sz="3200" dirty="0" err="1">
                <a:latin typeface="GentiumAlt"/>
                <a:cs typeface="GentiumAlt"/>
              </a:rPr>
              <a:t>sacrificio</a:t>
            </a:r>
            <a:r>
              <a:rPr lang="en-US" sz="3200" b="1" dirty="0">
                <a:latin typeface="GentiumAlt"/>
                <a:cs typeface="GentiumAlt"/>
              </a:rPr>
              <a:t>)</a:t>
            </a:r>
            <a:r>
              <a:rPr lang="es-PE" sz="3200" b="1" dirty="0">
                <a:latin typeface="GentiumAlt"/>
                <a:cs typeface="GentiumAlt"/>
              </a:rPr>
              <a:t>·</a:t>
            </a:r>
            <a:r>
              <a:rPr lang="es-PE" sz="3200" dirty="0">
                <a:latin typeface="GentiumAlt"/>
                <a:cs typeface="GentiumAlt"/>
              </a:rPr>
              <a:t> </a:t>
            </a:r>
            <a:r>
              <a:rPr lang="el-GR" sz="3200" dirty="0">
                <a:latin typeface="GentiumAlt"/>
                <a:cs typeface="GentiumAlt"/>
              </a:rPr>
              <a:t>οὐ γὰρ ἦλθον καλέσαι δικαίους ἀλλὰ ἁμαρτωλούς</a:t>
            </a:r>
            <a:r>
              <a:rPr lang="es-PE" sz="3200" dirty="0">
                <a:latin typeface="GentiumAlt"/>
                <a:cs typeface="GentiumAlt"/>
              </a:rPr>
              <a:t>.</a:t>
            </a:r>
            <a:r>
              <a:rPr lang="en-US" dirty="0">
                <a:latin typeface="GentiumAlt"/>
                <a:cs typeface="GentiumAlt"/>
              </a:rPr>
              <a:t> </a:t>
            </a:r>
            <a:endParaRPr lang="es-PE" dirty="0">
              <a:latin typeface="GentiumAlt"/>
              <a:cs typeface="GentiumAlt"/>
            </a:endParaRPr>
          </a:p>
        </p:txBody>
      </p:sp>
      <p:graphicFrame>
        <p:nvGraphicFramePr>
          <p:cNvPr id="13408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079001"/>
              </p:ext>
            </p:extLst>
          </p:nvPr>
        </p:nvGraphicFramePr>
        <p:xfrm>
          <a:off x="179388" y="2656285"/>
          <a:ext cx="8845550" cy="2171339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2511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θέλω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θ</a:t>
                      </a: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έλω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deseo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ἦλθον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ἔρχομαι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vine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καλέσαι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καλ</a:t>
                      </a: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έω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llamar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ἁμαρτωλούς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901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79389" y="-20538"/>
            <a:ext cx="87852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latin typeface="GentiumAlt"/>
                <a:cs typeface="GentiumAlt"/>
              </a:rPr>
              <a:t>Mateo 9:13</a:t>
            </a:r>
            <a:r>
              <a:rPr lang="es-PE" dirty="0">
                <a:latin typeface="GentiumAlt"/>
                <a:cs typeface="GentiumAlt"/>
              </a:rPr>
              <a:t>   </a:t>
            </a:r>
            <a:r>
              <a:rPr lang="el-GR" sz="3200" b="1" dirty="0">
                <a:latin typeface="GentiumAlt"/>
                <a:cs typeface="GentiumAlt"/>
              </a:rPr>
              <a:t>Ἔλεος</a:t>
            </a:r>
            <a:r>
              <a:rPr lang="en-US" sz="3200" b="1" dirty="0">
                <a:latin typeface="GentiumAlt"/>
                <a:cs typeface="GentiumAlt"/>
              </a:rPr>
              <a:t> (</a:t>
            </a:r>
            <a:r>
              <a:rPr lang="en-US" sz="3200" dirty="0" err="1">
                <a:latin typeface="GentiumAlt"/>
                <a:cs typeface="GentiumAlt"/>
              </a:rPr>
              <a:t>misericordia</a:t>
            </a:r>
            <a:r>
              <a:rPr lang="en-US" sz="3200" b="1" dirty="0">
                <a:latin typeface="GentiumAlt"/>
                <a:cs typeface="GentiumAlt"/>
              </a:rPr>
              <a:t>)</a:t>
            </a:r>
            <a:r>
              <a:rPr lang="el-GR" sz="3200" b="1" dirty="0">
                <a:latin typeface="GentiumAlt"/>
                <a:cs typeface="GentiumAlt"/>
              </a:rPr>
              <a:t> θέλω καὶ οὐ θυσίαν</a:t>
            </a:r>
            <a:r>
              <a:rPr lang="en-US" sz="3200" b="1" dirty="0">
                <a:latin typeface="GentiumAlt"/>
                <a:cs typeface="GentiumAlt"/>
              </a:rPr>
              <a:t> (</a:t>
            </a:r>
            <a:r>
              <a:rPr lang="en-US" sz="3200" dirty="0" err="1">
                <a:latin typeface="GentiumAlt"/>
                <a:cs typeface="GentiumAlt"/>
              </a:rPr>
              <a:t>sacrificio</a:t>
            </a:r>
            <a:r>
              <a:rPr lang="en-US" sz="3200" b="1" dirty="0">
                <a:latin typeface="GentiumAlt"/>
                <a:cs typeface="GentiumAlt"/>
              </a:rPr>
              <a:t>)</a:t>
            </a:r>
            <a:r>
              <a:rPr lang="es-PE" sz="3200" b="1" dirty="0">
                <a:latin typeface="GentiumAlt"/>
                <a:cs typeface="GentiumAlt"/>
              </a:rPr>
              <a:t>·</a:t>
            </a:r>
            <a:r>
              <a:rPr lang="es-PE" sz="3200" dirty="0">
                <a:latin typeface="GentiumAlt"/>
                <a:cs typeface="GentiumAlt"/>
              </a:rPr>
              <a:t> </a:t>
            </a:r>
            <a:r>
              <a:rPr lang="el-GR" sz="3200" dirty="0">
                <a:latin typeface="GentiumAlt"/>
                <a:cs typeface="GentiumAlt"/>
              </a:rPr>
              <a:t>οὐ γὰρ ἦλθον καλέσαι δικαίους ἀλλὰ ἁμαρτωλούς</a:t>
            </a:r>
            <a:r>
              <a:rPr lang="es-PE" sz="3200" dirty="0">
                <a:latin typeface="GentiumAlt"/>
                <a:cs typeface="GentiumAlt"/>
              </a:rPr>
              <a:t>.</a:t>
            </a:r>
            <a:r>
              <a:rPr lang="en-US" dirty="0">
                <a:latin typeface="GentiumAlt"/>
                <a:cs typeface="GentiumAlt"/>
              </a:rPr>
              <a:t> </a:t>
            </a:r>
            <a:endParaRPr lang="es-PE" dirty="0">
              <a:latin typeface="GentiumAlt"/>
              <a:cs typeface="GentiumAlt"/>
            </a:endParaRPr>
          </a:p>
        </p:txBody>
      </p:sp>
      <p:graphicFrame>
        <p:nvGraphicFramePr>
          <p:cNvPr id="13408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23324"/>
              </p:ext>
            </p:extLst>
          </p:nvPr>
        </p:nvGraphicFramePr>
        <p:xfrm>
          <a:off x="179388" y="2656285"/>
          <a:ext cx="8845550" cy="2171339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2511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θέλω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θ</a:t>
                      </a: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έλω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deseo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ἦλθον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ἔρχομαι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vine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καλέσαι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καλ</a:t>
                      </a: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έω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llamar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ἁμαρτωλούς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ἁμαρτωλός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L="0" marR="0"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pecadores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3790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79389" y="-20538"/>
            <a:ext cx="87852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latin typeface="GentiumAlt"/>
                <a:cs typeface="GentiumAlt"/>
              </a:rPr>
              <a:t>Mateo 9:13</a:t>
            </a:r>
            <a:r>
              <a:rPr lang="es-PE" dirty="0">
                <a:latin typeface="GentiumAlt"/>
                <a:cs typeface="GentiumAlt"/>
              </a:rPr>
              <a:t>   </a:t>
            </a:r>
            <a:r>
              <a:rPr lang="el-GR" sz="3200" b="1" dirty="0">
                <a:latin typeface="GentiumAlt"/>
                <a:cs typeface="GentiumAlt"/>
              </a:rPr>
              <a:t>Ἔλεος</a:t>
            </a:r>
            <a:r>
              <a:rPr lang="en-US" sz="3200" b="1" dirty="0">
                <a:latin typeface="GentiumAlt"/>
                <a:cs typeface="GentiumAlt"/>
              </a:rPr>
              <a:t> (</a:t>
            </a:r>
            <a:r>
              <a:rPr lang="en-US" sz="3200" dirty="0" err="1">
                <a:latin typeface="GentiumAlt"/>
                <a:cs typeface="GentiumAlt"/>
              </a:rPr>
              <a:t>misericordia</a:t>
            </a:r>
            <a:r>
              <a:rPr lang="en-US" sz="3200" b="1" dirty="0">
                <a:latin typeface="GentiumAlt"/>
                <a:cs typeface="GentiumAlt"/>
              </a:rPr>
              <a:t>)</a:t>
            </a:r>
            <a:r>
              <a:rPr lang="el-GR" sz="3200" b="1" dirty="0">
                <a:latin typeface="GentiumAlt"/>
                <a:cs typeface="GentiumAlt"/>
              </a:rPr>
              <a:t> θέλω καὶ οὐ θυσίαν</a:t>
            </a:r>
            <a:r>
              <a:rPr lang="en-US" sz="3200" b="1" dirty="0">
                <a:latin typeface="GentiumAlt"/>
                <a:cs typeface="GentiumAlt"/>
              </a:rPr>
              <a:t> (</a:t>
            </a:r>
            <a:r>
              <a:rPr lang="en-US" sz="3200" dirty="0" err="1">
                <a:latin typeface="GentiumAlt"/>
                <a:cs typeface="GentiumAlt"/>
              </a:rPr>
              <a:t>sacrificio</a:t>
            </a:r>
            <a:r>
              <a:rPr lang="en-US" sz="3200" b="1" dirty="0">
                <a:latin typeface="GentiumAlt"/>
                <a:cs typeface="GentiumAlt"/>
              </a:rPr>
              <a:t>)</a:t>
            </a:r>
            <a:r>
              <a:rPr lang="es-PE" sz="3200" b="1" dirty="0">
                <a:latin typeface="GentiumAlt"/>
                <a:cs typeface="GentiumAlt"/>
              </a:rPr>
              <a:t>·</a:t>
            </a:r>
            <a:r>
              <a:rPr lang="es-PE" sz="3200" dirty="0">
                <a:latin typeface="GentiumAlt"/>
                <a:cs typeface="GentiumAlt"/>
              </a:rPr>
              <a:t> </a:t>
            </a:r>
            <a:r>
              <a:rPr lang="el-GR" sz="3200" dirty="0">
                <a:latin typeface="GentiumAlt"/>
                <a:cs typeface="GentiumAlt"/>
              </a:rPr>
              <a:t>οὐ γὰρ ἦλθον καλέσαι δικαίους ἀλλὰ ἁμαρτωλούς</a:t>
            </a:r>
            <a:r>
              <a:rPr lang="es-PE" sz="3200" dirty="0">
                <a:latin typeface="GentiumAlt"/>
                <a:cs typeface="GentiumAlt"/>
              </a:rPr>
              <a:t>.</a:t>
            </a:r>
            <a:r>
              <a:rPr lang="en-US" dirty="0">
                <a:latin typeface="GentiumAlt"/>
                <a:cs typeface="GentiumAlt"/>
              </a:rPr>
              <a:t> </a:t>
            </a:r>
            <a:endParaRPr lang="es-PE" dirty="0">
              <a:latin typeface="GentiumAlt"/>
              <a:cs typeface="GentiumAlt"/>
            </a:endParaRPr>
          </a:p>
        </p:txBody>
      </p:sp>
      <p:graphicFrame>
        <p:nvGraphicFramePr>
          <p:cNvPr id="13408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315553"/>
              </p:ext>
            </p:extLst>
          </p:nvPr>
        </p:nvGraphicFramePr>
        <p:xfrm>
          <a:off x="179388" y="2656285"/>
          <a:ext cx="8845550" cy="2171339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2511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θέλω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θ</a:t>
                      </a: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έλω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deseo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ἦλθον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ἔρχομαι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vine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καλέσαι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καλ</a:t>
                      </a: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έω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llamar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ἁμαρτωλούς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ἁμαρτωλός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L="0" marR="0"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pecadores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406" name="Text Box 94"/>
          <p:cNvSpPr txBox="1">
            <a:spLocks noChangeArrowheads="1"/>
          </p:cNvSpPr>
          <p:nvPr/>
        </p:nvSpPr>
        <p:spPr bwMode="auto">
          <a:xfrm>
            <a:off x="323850" y="1473627"/>
            <a:ext cx="84963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Misericordia deseo y no sacrificio; porque no vine para llamar a los justos sino a los pecadores.</a:t>
            </a:r>
          </a:p>
        </p:txBody>
      </p:sp>
    </p:spTree>
    <p:extLst>
      <p:ext uri="{BB962C8B-B14F-4D97-AF65-F5344CB8AC3E}">
        <p14:creationId xmlns:p14="http://schemas.microsoft.com/office/powerpoint/2010/main" val="569197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40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50825" y="-6022"/>
            <a:ext cx="86423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latin typeface="GentiumAlt"/>
                <a:cs typeface="GentiumAlt"/>
              </a:rPr>
              <a:t>Mark 5:20</a:t>
            </a:r>
            <a:r>
              <a:rPr lang="es-PE" dirty="0">
                <a:latin typeface="GentiumAlt"/>
                <a:cs typeface="GentiumAlt"/>
              </a:rPr>
              <a:t>   </a:t>
            </a:r>
            <a:r>
              <a:rPr lang="el-GR" sz="3200" dirty="0">
                <a:latin typeface="GentiumAlt"/>
                <a:cs typeface="GentiumAlt"/>
              </a:rPr>
              <a:t>καὶ ἀπῆλθεν καὶ ἤρξατο κηρύσσειν ἐν τῇ Δεκαπόλει</a:t>
            </a:r>
            <a:r>
              <a:rPr lang="es-PE" sz="3200" dirty="0">
                <a:latin typeface="GentiumAlt"/>
                <a:cs typeface="GentiumAlt"/>
              </a:rPr>
              <a:t> (Decápolis)</a:t>
            </a:r>
            <a:r>
              <a:rPr lang="el-GR" sz="3200" dirty="0">
                <a:latin typeface="GentiumAlt"/>
                <a:cs typeface="GentiumAlt"/>
              </a:rPr>
              <a:t> ὅσα</a:t>
            </a:r>
            <a:r>
              <a:rPr lang="es-PE" sz="3200" dirty="0">
                <a:latin typeface="GentiumAlt"/>
                <a:cs typeface="GentiumAlt"/>
              </a:rPr>
              <a:t> (cuán grandes cosas)</a:t>
            </a:r>
            <a:r>
              <a:rPr lang="el-GR" sz="3200" dirty="0">
                <a:latin typeface="GentiumAlt"/>
                <a:cs typeface="GentiumAlt"/>
              </a:rPr>
              <a:t> ἐποίησεν αὐτῷ ὁ Ἰησοῦς</a:t>
            </a:r>
            <a:r>
              <a:rPr lang="es-PE" sz="3200" dirty="0">
                <a:latin typeface="GentiumAlt"/>
                <a:cs typeface="GentiumAlt"/>
              </a:rPr>
              <a:t>, </a:t>
            </a:r>
            <a:r>
              <a:rPr lang="el-GR" sz="3200" dirty="0">
                <a:latin typeface="GentiumAlt"/>
                <a:cs typeface="GentiumAlt"/>
              </a:rPr>
              <a:t>καὶ πάντες ἐθαύμαζον</a:t>
            </a:r>
            <a:r>
              <a:rPr lang="es-PE" sz="3200" dirty="0">
                <a:latin typeface="GentiumAlt"/>
                <a:cs typeface="GentiumAlt"/>
              </a:rPr>
              <a:t>.</a:t>
            </a:r>
            <a:r>
              <a:rPr lang="en-US" dirty="0">
                <a:latin typeface="GentiumAlt"/>
                <a:cs typeface="GentiumAlt"/>
              </a:rPr>
              <a:t> </a:t>
            </a:r>
            <a:endParaRPr lang="es-PE" dirty="0">
              <a:latin typeface="GentiumAlt"/>
              <a:cs typeface="GentiumAlt"/>
            </a:endParaRPr>
          </a:p>
        </p:txBody>
      </p:sp>
      <p:graphicFrame>
        <p:nvGraphicFramePr>
          <p:cNvPr id="16475" name="Group 91"/>
          <p:cNvGraphicFramePr>
            <a:graphicFrameLocks noGrp="1"/>
          </p:cNvGraphicFramePr>
          <p:nvPr/>
        </p:nvGraphicFramePr>
        <p:xfrm>
          <a:off x="179388" y="2819400"/>
          <a:ext cx="8845550" cy="2225298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238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bliaLS" charset="0"/>
                          <a:ea typeface="ＭＳ Ｐゴシック" charset="0"/>
                        </a:rPr>
                        <a:t>ἀπῆλθεν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bliaLS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bliaLS" charset="0"/>
                          <a:ea typeface="ＭＳ Ｐゴシック" charset="0"/>
                        </a:rPr>
                        <a:t>ἤρξατο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bliaLS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bliaLS" charset="0"/>
                          <a:ea typeface="ＭＳ Ｐゴシック" charset="0"/>
                        </a:rPr>
                        <a:t>κηρύσσειν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bliaLS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bliaLS" charset="0"/>
                          <a:ea typeface="ＭＳ Ｐゴシック" charset="0"/>
                        </a:rPr>
                        <a:t>ἐποίησεν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bliaLS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bliaLS" charset="0"/>
                          <a:ea typeface="ＭＳ Ｐゴシック" charset="0"/>
                        </a:rPr>
                        <a:t>ἐθαύμαζον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bliaLS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76" name="Text Box 92"/>
          <p:cNvSpPr txBox="1">
            <a:spLocks noChangeArrowheads="1"/>
          </p:cNvSpPr>
          <p:nvPr/>
        </p:nvSpPr>
        <p:spPr bwMode="auto">
          <a:xfrm>
            <a:off x="1979613" y="2984634"/>
            <a:ext cx="70929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 A2  A   I    3     S               </a:t>
            </a:r>
            <a:r>
              <a:rPr lang="es-PE" sz="2800" dirty="0" smtClean="0">
                <a:cs typeface="+mn-cs"/>
              </a:rPr>
              <a:t> </a:t>
            </a:r>
            <a:r>
              <a:rPr lang="es-PE" sz="2400" b="1" dirty="0" smtClean="0">
                <a:latin typeface="Bwgrkn"/>
                <a:cs typeface="Bwgrkn"/>
              </a:rPr>
              <a:t>avpe</a:t>
            </a:r>
            <a:r>
              <a:rPr lang="es-PE" sz="2400" b="1" dirty="0">
                <a:latin typeface="Bwgrkn"/>
                <a:cs typeface="Bwgrkn"/>
              </a:rPr>
              <a:t>,rcomai</a:t>
            </a:r>
            <a:r>
              <a:rPr lang="es-PE" sz="2800" dirty="0">
                <a:latin typeface="Bwgrkl" charset="0"/>
                <a:cs typeface="+mn-cs"/>
              </a:rPr>
              <a:t>  </a:t>
            </a:r>
            <a:r>
              <a:rPr lang="es-PE" sz="2800" dirty="0">
                <a:cs typeface="+mn-cs"/>
              </a:rPr>
              <a:t>se fue</a:t>
            </a:r>
          </a:p>
        </p:txBody>
      </p:sp>
      <p:sp>
        <p:nvSpPr>
          <p:cNvPr id="16477" name="Text Box 93"/>
          <p:cNvSpPr txBox="1">
            <a:spLocks noChangeArrowheads="1"/>
          </p:cNvSpPr>
          <p:nvPr/>
        </p:nvSpPr>
        <p:spPr bwMode="auto">
          <a:xfrm>
            <a:off x="2051050" y="3363838"/>
            <a:ext cx="709295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 A   M   I    3     S                 </a:t>
            </a:r>
            <a:r>
              <a:rPr lang="es-PE" sz="3200" dirty="0">
                <a:latin typeface="Bwgrkn"/>
                <a:cs typeface="Bwgrkn"/>
              </a:rPr>
              <a:t>a;rcw</a:t>
            </a:r>
            <a:r>
              <a:rPr lang="es-PE" sz="2800" dirty="0">
                <a:latin typeface="Bwgrkl" charset="0"/>
                <a:cs typeface="+mn-cs"/>
              </a:rPr>
              <a:t>  </a:t>
            </a:r>
            <a:r>
              <a:rPr lang="es-PE" sz="2800" dirty="0">
                <a:cs typeface="+mn-cs"/>
              </a:rPr>
              <a:t>empezó</a:t>
            </a:r>
          </a:p>
        </p:txBody>
      </p:sp>
      <p:sp>
        <p:nvSpPr>
          <p:cNvPr id="16478" name="Text Box 94"/>
          <p:cNvSpPr txBox="1">
            <a:spLocks noChangeArrowheads="1"/>
          </p:cNvSpPr>
          <p:nvPr/>
        </p:nvSpPr>
        <p:spPr bwMode="auto">
          <a:xfrm>
            <a:off x="2051050" y="3795886"/>
            <a:ext cx="70929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 P   A   N                           </a:t>
            </a:r>
            <a:r>
              <a:rPr lang="es-PE" sz="2800" dirty="0" smtClean="0">
                <a:cs typeface="+mn-cs"/>
              </a:rPr>
              <a:t> </a:t>
            </a:r>
            <a:r>
              <a:rPr lang="es-PE" sz="2800" dirty="0" smtClean="0">
                <a:latin typeface="Bwgrkn"/>
                <a:cs typeface="Bwgrkn"/>
              </a:rPr>
              <a:t>k</a:t>
            </a:r>
            <a:r>
              <a:rPr lang="en-US" sz="2800" dirty="0" err="1" smtClean="0">
                <a:latin typeface="Bwgrkn"/>
                <a:cs typeface="Bwgrkn"/>
              </a:rPr>
              <a:t>hru</a:t>
            </a:r>
            <a:r>
              <a:rPr lang="en-US" sz="2800" dirty="0" err="1">
                <a:latin typeface="Bwgrkn"/>
                <a:cs typeface="Bwgrkn"/>
              </a:rPr>
              <a:t>,ssw</a:t>
            </a:r>
            <a:r>
              <a:rPr lang="es-PE" sz="2800" dirty="0">
                <a:latin typeface="Bwgrkl" charset="0"/>
                <a:cs typeface="+mn-cs"/>
              </a:rPr>
              <a:t> </a:t>
            </a:r>
            <a:r>
              <a:rPr lang="es-PE" sz="2400" dirty="0">
                <a:cs typeface="+mn-cs"/>
              </a:rPr>
              <a:t>proclamar</a:t>
            </a:r>
          </a:p>
        </p:txBody>
      </p:sp>
      <p:sp>
        <p:nvSpPr>
          <p:cNvPr id="16479" name="Text Box 95"/>
          <p:cNvSpPr txBox="1">
            <a:spLocks noChangeArrowheads="1"/>
          </p:cNvSpPr>
          <p:nvPr/>
        </p:nvSpPr>
        <p:spPr bwMode="auto">
          <a:xfrm>
            <a:off x="2051050" y="4155926"/>
            <a:ext cx="709295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 A   A   I    3     S                 </a:t>
            </a:r>
            <a:r>
              <a:rPr lang="es-PE" sz="3200" dirty="0">
                <a:latin typeface="Bwgrkn"/>
                <a:cs typeface="Bwgrkn"/>
              </a:rPr>
              <a:t>poie,w</a:t>
            </a:r>
            <a:r>
              <a:rPr lang="es-PE" sz="2800" dirty="0">
                <a:latin typeface="Bwgrkl" charset="0"/>
                <a:cs typeface="+mn-cs"/>
              </a:rPr>
              <a:t>  </a:t>
            </a:r>
            <a:r>
              <a:rPr lang="es-PE" sz="2800" dirty="0" smtClean="0">
                <a:latin typeface="Bwgrkl" charset="0"/>
                <a:cs typeface="+mn-cs"/>
              </a:rPr>
              <a:t> </a:t>
            </a:r>
            <a:r>
              <a:rPr lang="es-PE" sz="2800" dirty="0">
                <a:cs typeface="+mn-cs"/>
              </a:rPr>
              <a:t>hizo</a:t>
            </a:r>
          </a:p>
        </p:txBody>
      </p:sp>
      <p:sp>
        <p:nvSpPr>
          <p:cNvPr id="16480" name="Text Box 96"/>
          <p:cNvSpPr txBox="1">
            <a:spLocks noChangeArrowheads="1"/>
          </p:cNvSpPr>
          <p:nvPr/>
        </p:nvSpPr>
        <p:spPr bwMode="auto">
          <a:xfrm>
            <a:off x="2051050" y="4568810"/>
            <a:ext cx="70929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  I   A   I     3    P                </a:t>
            </a:r>
            <a:r>
              <a:rPr lang="es-PE" sz="2800" dirty="0" smtClean="0">
                <a:cs typeface="+mn-cs"/>
              </a:rPr>
              <a:t> </a:t>
            </a:r>
            <a:r>
              <a:rPr lang="es-PE" sz="2400" dirty="0" smtClean="0">
                <a:latin typeface="Bwgrkn"/>
                <a:cs typeface="Bwgrkn"/>
              </a:rPr>
              <a:t>qauma</a:t>
            </a:r>
            <a:r>
              <a:rPr lang="es-PE" sz="2400" dirty="0">
                <a:latin typeface="Bwgrkn"/>
                <a:cs typeface="Bwgrkn"/>
              </a:rPr>
              <a:t>,zw</a:t>
            </a:r>
            <a:r>
              <a:rPr lang="es-PE" sz="2800" b="1" dirty="0">
                <a:latin typeface="Bwgrkl" charset="0"/>
                <a:cs typeface="+mn-cs"/>
              </a:rPr>
              <a:t> </a:t>
            </a:r>
            <a:r>
              <a:rPr lang="es-PE" sz="1600" b="1" dirty="0">
                <a:cs typeface="+mn-cs"/>
              </a:rPr>
              <a:t>se maravillaban</a:t>
            </a:r>
          </a:p>
        </p:txBody>
      </p:sp>
      <p:sp>
        <p:nvSpPr>
          <p:cNvPr id="16483" name="Text Box 99"/>
          <p:cNvSpPr txBox="1">
            <a:spLocks noChangeArrowheads="1"/>
          </p:cNvSpPr>
          <p:nvPr/>
        </p:nvSpPr>
        <p:spPr bwMode="auto">
          <a:xfrm>
            <a:off x="250825" y="1474787"/>
            <a:ext cx="871378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cs typeface="+mn-cs"/>
              </a:rPr>
              <a:t>Y se </a:t>
            </a:r>
            <a:r>
              <a:rPr lang="en-US" sz="2800" dirty="0" err="1">
                <a:cs typeface="+mn-cs"/>
              </a:rPr>
              <a:t>fue</a:t>
            </a:r>
            <a:r>
              <a:rPr lang="en-US" sz="2800" dirty="0">
                <a:cs typeface="+mn-cs"/>
              </a:rPr>
              <a:t> y </a:t>
            </a:r>
            <a:r>
              <a:rPr lang="en-US" sz="2800" dirty="0" err="1">
                <a:cs typeface="+mn-cs"/>
              </a:rPr>
              <a:t>empez</a:t>
            </a:r>
            <a:r>
              <a:rPr lang="es-PE" sz="2800" dirty="0">
                <a:cs typeface="+mn-cs"/>
              </a:rPr>
              <a:t>ó a proclamar en el Decápolis cuan grandes cosas Jesús hizo (o había hecho) por él, y todos se maravillaban.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476" grpId="0"/>
      <p:bldP spid="16477" grpId="0"/>
      <p:bldP spid="16478" grpId="0"/>
      <p:bldP spid="16479" grpId="0"/>
      <p:bldP spid="16480" grpId="0"/>
      <p:bldP spid="1648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79389" y="-6022"/>
            <a:ext cx="87852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GentiumAlt"/>
                <a:cs typeface="GentiumAlt"/>
              </a:rPr>
              <a:t>1 </a:t>
            </a:r>
            <a:r>
              <a:rPr lang="en-US" sz="2800" dirty="0" err="1">
                <a:latin typeface="GentiumAlt"/>
                <a:cs typeface="GentiumAlt"/>
              </a:rPr>
              <a:t>Jn</a:t>
            </a:r>
            <a:r>
              <a:rPr lang="en-US" sz="2800" dirty="0">
                <a:latin typeface="GentiumAlt"/>
                <a:cs typeface="GentiumAlt"/>
              </a:rPr>
              <a:t> 3:11-12   11</a:t>
            </a:r>
            <a:r>
              <a:rPr lang="en-US" dirty="0">
                <a:latin typeface="GentiumAlt"/>
                <a:cs typeface="GentiumAlt"/>
              </a:rPr>
              <a:t> </a:t>
            </a:r>
            <a:r>
              <a:rPr lang="el-GR" sz="3200" dirty="0">
                <a:latin typeface="GentiumAlt"/>
                <a:cs typeface="GentiumAlt"/>
              </a:rPr>
              <a:t>Ὅτι αὕτη ἐστὶν ἡ ἀγγελία</a:t>
            </a:r>
            <a:r>
              <a:rPr lang="en-US" sz="3200" dirty="0">
                <a:latin typeface="GentiumAlt"/>
                <a:cs typeface="GentiumAlt"/>
              </a:rPr>
              <a:t> (</a:t>
            </a:r>
            <a:r>
              <a:rPr lang="en-US" sz="3200" dirty="0" err="1">
                <a:latin typeface="GentiumAlt"/>
                <a:cs typeface="GentiumAlt"/>
              </a:rPr>
              <a:t>mensaje</a:t>
            </a:r>
            <a:r>
              <a:rPr lang="en-US" sz="3200" dirty="0">
                <a:latin typeface="GentiumAlt"/>
                <a:cs typeface="GentiumAlt"/>
              </a:rPr>
              <a:t>)</a:t>
            </a:r>
            <a:r>
              <a:rPr lang="el-GR" sz="3200" dirty="0">
                <a:latin typeface="GentiumAlt"/>
                <a:cs typeface="GentiumAlt"/>
              </a:rPr>
              <a:t> ἣν ἠκούσατε ἀπ᾽ ἀρχῆς</a:t>
            </a:r>
            <a:r>
              <a:rPr lang="en-US" sz="3200" dirty="0">
                <a:latin typeface="GentiumAlt"/>
                <a:cs typeface="GentiumAlt"/>
              </a:rPr>
              <a:t> (principio), </a:t>
            </a:r>
            <a:r>
              <a:rPr lang="el-GR" sz="3200" dirty="0">
                <a:latin typeface="GentiumAlt"/>
                <a:cs typeface="GentiumAlt"/>
              </a:rPr>
              <a:t>ἵνα ἀγαπῶμεν ἀλλήλους</a:t>
            </a:r>
            <a:r>
              <a:rPr lang="en-US" sz="3200" dirty="0">
                <a:latin typeface="GentiumAlt"/>
                <a:cs typeface="GentiumAlt"/>
              </a:rPr>
              <a:t>,</a:t>
            </a:r>
            <a:endParaRPr lang="es-PE" sz="3200" dirty="0">
              <a:latin typeface="GentiumAlt"/>
              <a:cs typeface="GentiumAlt"/>
            </a:endParaRPr>
          </a:p>
        </p:txBody>
      </p:sp>
      <p:graphicFrame>
        <p:nvGraphicFramePr>
          <p:cNvPr id="14430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421784"/>
              </p:ext>
            </p:extLst>
          </p:nvPr>
        </p:nvGraphicFramePr>
        <p:xfrm>
          <a:off x="179388" y="2656285"/>
          <a:ext cx="8845550" cy="1508680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251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ἐστὶν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ἠκούσατε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ἀγαπῶμεν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431" name="Text Box 95"/>
          <p:cNvSpPr txBox="1">
            <a:spLocks noChangeArrowheads="1"/>
          </p:cNvSpPr>
          <p:nvPr/>
        </p:nvSpPr>
        <p:spPr bwMode="auto">
          <a:xfrm>
            <a:off x="2051050" y="2787774"/>
            <a:ext cx="709295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P    A   I     3    S                 </a:t>
            </a:r>
            <a:r>
              <a:rPr lang="es-PE" sz="3200" dirty="0" smtClean="0">
                <a:latin typeface="Bwgrkn"/>
                <a:cs typeface="Bwgrkn"/>
              </a:rPr>
              <a:t>eivmi</a:t>
            </a:r>
            <a:r>
              <a:rPr lang="es-PE" sz="2800" dirty="0">
                <a:latin typeface="Bwgrkn"/>
                <a:cs typeface="Bwgrkn"/>
              </a:rPr>
              <a:t>,</a:t>
            </a:r>
            <a:r>
              <a:rPr lang="es-PE" sz="2800" dirty="0">
                <a:latin typeface="Bwgrkl" charset="0"/>
                <a:cs typeface="+mn-cs"/>
              </a:rPr>
              <a:t>    </a:t>
            </a:r>
            <a:r>
              <a:rPr lang="es-PE" sz="2800" dirty="0" smtClean="0">
                <a:latin typeface="Bwgrkl" charset="0"/>
                <a:cs typeface="+mn-cs"/>
              </a:rPr>
              <a:t> </a:t>
            </a:r>
            <a:r>
              <a:rPr lang="es-PE" sz="2800" dirty="0" smtClean="0">
                <a:cs typeface="+mn-cs"/>
              </a:rPr>
              <a:t>es</a:t>
            </a:r>
            <a:endParaRPr lang="es-PE" sz="2800" dirty="0">
              <a:cs typeface="+mn-cs"/>
            </a:endParaRPr>
          </a:p>
        </p:txBody>
      </p:sp>
      <p:sp>
        <p:nvSpPr>
          <p:cNvPr id="14433" name="Text Box 97"/>
          <p:cNvSpPr txBox="1">
            <a:spLocks noChangeArrowheads="1"/>
          </p:cNvSpPr>
          <p:nvPr/>
        </p:nvSpPr>
        <p:spPr bwMode="auto">
          <a:xfrm>
            <a:off x="2051050" y="3238228"/>
            <a:ext cx="709295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A    A   I     2    P                 </a:t>
            </a:r>
            <a:r>
              <a:rPr lang="es-PE" sz="3200" dirty="0">
                <a:latin typeface="Bwgrkn"/>
                <a:cs typeface="Bwgrkn"/>
              </a:rPr>
              <a:t>avkou,w</a:t>
            </a:r>
            <a:r>
              <a:rPr lang="es-PE" sz="2800" dirty="0">
                <a:latin typeface="Bwgrkl" charset="0"/>
                <a:cs typeface="+mn-cs"/>
              </a:rPr>
              <a:t>  </a:t>
            </a:r>
            <a:r>
              <a:rPr lang="es-PE" sz="2800" dirty="0">
                <a:cs typeface="+mn-cs"/>
              </a:rPr>
              <a:t>oyeron</a:t>
            </a:r>
            <a:r>
              <a:rPr lang="es-PE" sz="2800" dirty="0">
                <a:latin typeface="Bwgrkl" charset="0"/>
                <a:cs typeface="+mn-cs"/>
              </a:rPr>
              <a:t> </a:t>
            </a:r>
            <a:endParaRPr lang="es-PE" sz="2800" dirty="0">
              <a:cs typeface="+mn-cs"/>
            </a:endParaRPr>
          </a:p>
        </p:txBody>
      </p:sp>
      <p:sp>
        <p:nvSpPr>
          <p:cNvPr id="14434" name="Text Box 98"/>
          <p:cNvSpPr txBox="1">
            <a:spLocks noChangeArrowheads="1"/>
          </p:cNvSpPr>
          <p:nvPr/>
        </p:nvSpPr>
        <p:spPr bwMode="auto">
          <a:xfrm>
            <a:off x="2051050" y="3670276"/>
            <a:ext cx="70929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P    A   S    1   P                 </a:t>
            </a:r>
            <a:r>
              <a:rPr lang="es-PE" sz="2800" dirty="0">
                <a:latin typeface="Bwgrkn"/>
                <a:cs typeface="Bwgrkn"/>
              </a:rPr>
              <a:t>avgapa,w </a:t>
            </a:r>
            <a:r>
              <a:rPr lang="es-PE" sz="2800" dirty="0" smtClean="0">
                <a:latin typeface="Bwgrkn"/>
                <a:cs typeface="Bwgrkn"/>
              </a:rPr>
              <a:t> </a:t>
            </a:r>
            <a:r>
              <a:rPr lang="es-PE" sz="2800" dirty="0" smtClean="0">
                <a:cs typeface="+mn-cs"/>
              </a:rPr>
              <a:t>amemos</a:t>
            </a:r>
            <a:endParaRPr lang="es-PE" sz="2800" dirty="0">
              <a:cs typeface="+mn-cs"/>
            </a:endParaRPr>
          </a:p>
        </p:txBody>
      </p:sp>
      <p:sp>
        <p:nvSpPr>
          <p:cNvPr id="14435" name="Text Box 99"/>
          <p:cNvSpPr txBox="1">
            <a:spLocks noChangeArrowheads="1"/>
          </p:cNvSpPr>
          <p:nvPr/>
        </p:nvSpPr>
        <p:spPr bwMode="auto">
          <a:xfrm>
            <a:off x="250826" y="1383506"/>
            <a:ext cx="856932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Porque este es el mensaje que ustedes oyeron (o han oído) del principio: que nos amemos unos a otros.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431" grpId="0"/>
      <p:bldP spid="14433" grpId="0"/>
      <p:bldP spid="14434" grpId="0"/>
      <p:bldP spid="1443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79389" y="123478"/>
            <a:ext cx="871378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PE" sz="2800" dirty="0">
                <a:latin typeface="GentiumAlt"/>
                <a:cs typeface="GentiumAlt"/>
              </a:rPr>
              <a:t>12</a:t>
            </a:r>
            <a:r>
              <a:rPr lang="es-PE" dirty="0">
                <a:latin typeface="GentiumAlt"/>
                <a:cs typeface="GentiumAlt"/>
              </a:rPr>
              <a:t>  </a:t>
            </a:r>
            <a:r>
              <a:rPr lang="el-GR" sz="3200" dirty="0">
                <a:latin typeface="GentiumAlt"/>
                <a:cs typeface="GentiumAlt"/>
              </a:rPr>
              <a:t>οὐ καθὼς Κάϊν ἐκ τοῦ πονηροῦ ἦν καὶ ἔσφαξεν τὸν ἀδελφὸν αὐτοῦ· καὶ χάριν</a:t>
            </a:r>
            <a:r>
              <a:rPr lang="en-US" sz="3200" dirty="0">
                <a:latin typeface="GentiumAlt"/>
                <a:cs typeface="GentiumAlt"/>
              </a:rPr>
              <a:t> </a:t>
            </a:r>
            <a:r>
              <a:rPr lang="el-GR" sz="3200" dirty="0">
                <a:latin typeface="GentiumAlt"/>
                <a:cs typeface="GentiumAlt"/>
              </a:rPr>
              <a:t>τίνος</a:t>
            </a:r>
            <a:r>
              <a:rPr lang="en-US" sz="3200" dirty="0">
                <a:latin typeface="GentiumAlt"/>
                <a:cs typeface="GentiumAlt"/>
              </a:rPr>
              <a:t> (</a:t>
            </a:r>
            <a:r>
              <a:rPr lang="en-US" sz="3200" dirty="0" err="1">
                <a:latin typeface="GentiumAlt"/>
                <a:cs typeface="GentiumAlt"/>
              </a:rPr>
              <a:t>por</a:t>
            </a:r>
            <a:r>
              <a:rPr lang="en-US" sz="3200" dirty="0">
                <a:latin typeface="GentiumAlt"/>
                <a:cs typeface="GentiumAlt"/>
              </a:rPr>
              <a:t> </a:t>
            </a:r>
            <a:r>
              <a:rPr lang="en-US" sz="3200" dirty="0" err="1">
                <a:latin typeface="GentiumAlt"/>
                <a:cs typeface="GentiumAlt"/>
              </a:rPr>
              <a:t>qué</a:t>
            </a:r>
            <a:r>
              <a:rPr lang="en-US" sz="3200" dirty="0">
                <a:latin typeface="GentiumAlt"/>
                <a:cs typeface="GentiumAlt"/>
              </a:rPr>
              <a:t> </a:t>
            </a:r>
            <a:r>
              <a:rPr lang="en-US" sz="3200" dirty="0" err="1">
                <a:latin typeface="GentiumAlt"/>
                <a:cs typeface="GentiumAlt"/>
              </a:rPr>
              <a:t>razón</a:t>
            </a:r>
            <a:r>
              <a:rPr lang="en-US" sz="3200" dirty="0">
                <a:latin typeface="GentiumAlt"/>
                <a:cs typeface="GentiumAlt"/>
              </a:rPr>
              <a:t>)</a:t>
            </a:r>
            <a:r>
              <a:rPr lang="el-GR" sz="3200" dirty="0">
                <a:latin typeface="GentiumAlt"/>
                <a:cs typeface="GentiumAlt"/>
              </a:rPr>
              <a:t> ἔσφαξεν αὐτόν; ὅτι τὰ ἔργα αὐτοῦ πονηρὰ ἦν τὰ δὲ τοῦ ἀδελφοῦ αὐτοῦ δίκαια.</a:t>
            </a:r>
            <a:endParaRPr lang="es-PE" sz="3200" dirty="0">
              <a:latin typeface="GentiumAlt"/>
              <a:cs typeface="GentiumAlt"/>
            </a:endParaRPr>
          </a:p>
        </p:txBody>
      </p:sp>
      <p:graphicFrame>
        <p:nvGraphicFramePr>
          <p:cNvPr id="15457" name="Group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890129"/>
              </p:ext>
            </p:extLst>
          </p:nvPr>
        </p:nvGraphicFramePr>
        <p:xfrm>
          <a:off x="179388" y="3507854"/>
          <a:ext cx="8845550" cy="1106922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2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ἦν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ἔσφαξεν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53" name="Text Box 93"/>
          <p:cNvSpPr txBox="1">
            <a:spLocks noChangeArrowheads="1"/>
          </p:cNvSpPr>
          <p:nvPr/>
        </p:nvSpPr>
        <p:spPr bwMode="auto">
          <a:xfrm>
            <a:off x="2051050" y="3620244"/>
            <a:ext cx="709295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 I    A    I    3    S                 </a:t>
            </a:r>
            <a:r>
              <a:rPr lang="es-PE" sz="3200" dirty="0" smtClean="0">
                <a:latin typeface="Bwgrkn"/>
                <a:cs typeface="Bwgrkn"/>
              </a:rPr>
              <a:t>eivmi</a:t>
            </a:r>
            <a:r>
              <a:rPr lang="es-PE" sz="3200" dirty="0" smtClean="0">
                <a:latin typeface="Bwgrkl" charset="0"/>
                <a:cs typeface="+mn-cs"/>
              </a:rPr>
              <a:t>   </a:t>
            </a:r>
            <a:r>
              <a:rPr lang="es-PE" sz="2800" dirty="0" smtClean="0">
                <a:cs typeface="+mn-cs"/>
              </a:rPr>
              <a:t>  </a:t>
            </a:r>
            <a:r>
              <a:rPr lang="es-PE" sz="2800" dirty="0">
                <a:cs typeface="+mn-cs"/>
              </a:rPr>
              <a:t>era</a:t>
            </a:r>
            <a:endParaRPr lang="es-PE" sz="3200" dirty="0">
              <a:cs typeface="+mn-cs"/>
            </a:endParaRPr>
          </a:p>
        </p:txBody>
      </p:sp>
      <p:sp>
        <p:nvSpPr>
          <p:cNvPr id="15454" name="Text Box 94"/>
          <p:cNvSpPr txBox="1">
            <a:spLocks noChangeArrowheads="1"/>
          </p:cNvSpPr>
          <p:nvPr/>
        </p:nvSpPr>
        <p:spPr bwMode="auto">
          <a:xfrm>
            <a:off x="2051050" y="4070698"/>
            <a:ext cx="709295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 A   A   I     3    S                 </a:t>
            </a:r>
            <a:r>
              <a:rPr lang="es-PE" sz="3200" dirty="0">
                <a:latin typeface="Bwgrkn"/>
                <a:cs typeface="Bwgrkn"/>
              </a:rPr>
              <a:t>sfa,zw</a:t>
            </a:r>
            <a:r>
              <a:rPr lang="es-PE" sz="3200" dirty="0">
                <a:latin typeface="Bwgrkl" charset="0"/>
                <a:cs typeface="+mn-cs"/>
              </a:rPr>
              <a:t> </a:t>
            </a:r>
            <a:r>
              <a:rPr lang="es-PE" sz="3200" dirty="0" smtClean="0">
                <a:latin typeface="Bwgrkl" charset="0"/>
                <a:cs typeface="+mn-cs"/>
              </a:rPr>
              <a:t> </a:t>
            </a:r>
            <a:r>
              <a:rPr lang="es-PE" sz="2800" dirty="0" smtClean="0">
                <a:cs typeface="+mn-cs"/>
              </a:rPr>
              <a:t>mató</a:t>
            </a:r>
            <a:endParaRPr lang="es-PE" sz="3200" dirty="0">
              <a:cs typeface="+mn-cs"/>
            </a:endParaRPr>
          </a:p>
        </p:txBody>
      </p:sp>
      <p:sp>
        <p:nvSpPr>
          <p:cNvPr id="15455" name="Text Box 95"/>
          <p:cNvSpPr txBox="1">
            <a:spLocks noChangeArrowheads="1"/>
          </p:cNvSpPr>
          <p:nvPr/>
        </p:nvSpPr>
        <p:spPr bwMode="auto">
          <a:xfrm>
            <a:off x="179389" y="2139702"/>
            <a:ext cx="8785225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No como Caín era del malo y mató a su hermano</a:t>
            </a:r>
            <a:r>
              <a:rPr lang="en-US" sz="2400" dirty="0">
                <a:cs typeface="+mn-cs"/>
              </a:rPr>
              <a:t>; y ¿</a:t>
            </a:r>
            <a:r>
              <a:rPr lang="en-US" sz="2400" dirty="0" err="1">
                <a:cs typeface="+mn-cs"/>
              </a:rPr>
              <a:t>Por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qué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razón</a:t>
            </a:r>
            <a:r>
              <a:rPr lang="en-US" sz="2400" dirty="0">
                <a:cs typeface="+mn-cs"/>
              </a:rPr>
              <a:t> lo </a:t>
            </a:r>
            <a:r>
              <a:rPr lang="en-US" sz="2400" dirty="0" err="1">
                <a:cs typeface="+mn-cs"/>
              </a:rPr>
              <a:t>mató</a:t>
            </a:r>
            <a:r>
              <a:rPr lang="en-US" sz="2400" dirty="0">
                <a:cs typeface="+mn-cs"/>
              </a:rPr>
              <a:t>?  </a:t>
            </a:r>
            <a:r>
              <a:rPr lang="en-US" sz="2400" dirty="0" err="1">
                <a:cs typeface="+mn-cs"/>
              </a:rPr>
              <a:t>Porque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sus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obras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eran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malas</a:t>
            </a:r>
            <a:r>
              <a:rPr lang="en-US" sz="2400" dirty="0">
                <a:cs typeface="+mn-cs"/>
              </a:rPr>
              <a:t> y </a:t>
            </a:r>
            <a:r>
              <a:rPr lang="en-US" sz="2400" dirty="0" err="1">
                <a:cs typeface="+mn-cs"/>
              </a:rPr>
              <a:t>las</a:t>
            </a:r>
            <a:r>
              <a:rPr lang="en-US" sz="2400" dirty="0">
                <a:cs typeface="+mn-cs"/>
              </a:rPr>
              <a:t> de </a:t>
            </a:r>
            <a:r>
              <a:rPr lang="en-US" sz="2400" dirty="0" err="1">
                <a:cs typeface="+mn-cs"/>
              </a:rPr>
              <a:t>su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hermano</a:t>
            </a:r>
            <a:r>
              <a:rPr lang="en-US" sz="2400" dirty="0">
                <a:cs typeface="+mn-cs"/>
              </a:rPr>
              <a:t> (</a:t>
            </a:r>
            <a:r>
              <a:rPr lang="en-US" sz="2400" dirty="0" err="1">
                <a:cs typeface="+mn-cs"/>
              </a:rPr>
              <a:t>eran</a:t>
            </a:r>
            <a:r>
              <a:rPr lang="en-US" sz="2400" dirty="0">
                <a:cs typeface="+mn-cs"/>
              </a:rPr>
              <a:t>) </a:t>
            </a:r>
            <a:r>
              <a:rPr lang="en-US" sz="2400" dirty="0" err="1">
                <a:cs typeface="+mn-cs"/>
              </a:rPr>
              <a:t>justas</a:t>
            </a:r>
            <a:r>
              <a:rPr lang="en-US" sz="2400" dirty="0">
                <a:cs typeface="+mn-cs"/>
              </a:rPr>
              <a:t>.</a:t>
            </a:r>
            <a:endParaRPr lang="es-PE" sz="2400" dirty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453" grpId="0"/>
      <p:bldP spid="15454" grpId="0"/>
      <p:bldP spid="1545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extBox 2"/>
          <p:cNvSpPr txBox="1">
            <a:spLocks noChangeArrowheads="1"/>
          </p:cNvSpPr>
          <p:nvPr/>
        </p:nvSpPr>
        <p:spPr bwMode="auto">
          <a:xfrm>
            <a:off x="533400" y="50800"/>
            <a:ext cx="80772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600">
                <a:latin typeface="Minion Pro" charset="0"/>
                <a:cs typeface="Minion Pro" charset="0"/>
              </a:rPr>
              <a:t>Práctica</a:t>
            </a:r>
            <a:r>
              <a:rPr lang="en-US" sz="13800">
                <a:latin typeface="Minion Pro" charset="0"/>
                <a:cs typeface="Minion Pro" charset="0"/>
              </a:rPr>
              <a:t> </a:t>
            </a:r>
          </a:p>
          <a:p>
            <a:pPr algn="ctr" eaLnBrk="1" hangingPunct="1"/>
            <a:r>
              <a:rPr lang="en-US" sz="13800">
                <a:latin typeface="Minion Pro" charset="0"/>
                <a:cs typeface="Minion Pro" charset="0"/>
              </a:rPr>
              <a:t>de análisis</a:t>
            </a:r>
            <a:endParaRPr lang="en-US" sz="9600">
              <a:latin typeface="Minion Pro" charset="0"/>
              <a:cs typeface="Minion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24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1329929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6000" dirty="0">
                <a:latin typeface="Bwgrkn"/>
                <a:cs typeface="Bwgrkn"/>
              </a:rPr>
              <a:t>avkou,sontai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0" y="2301479"/>
            <a:ext cx="9144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5400">
                <a:cs typeface="+mn-cs"/>
              </a:rPr>
              <a:t>FMI 3P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692275" y="700088"/>
            <a:ext cx="771525" cy="421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defRPr/>
            </a:pPr>
            <a:r>
              <a:rPr lang="el-GR" sz="8800" b="1" dirty="0">
                <a:solidFill>
                  <a:srgbClr val="009900"/>
                </a:solidFill>
                <a:latin typeface="Minion Pro"/>
                <a:cs typeface="Minion Pro"/>
              </a:rPr>
              <a:t>τ</a:t>
            </a:r>
            <a:r>
              <a:rPr lang="en-US" sz="8800" b="1" dirty="0">
                <a:solidFill>
                  <a:srgbClr val="009900"/>
                </a:solidFill>
                <a:latin typeface="Minion Pro"/>
                <a:cs typeface="Minion Pro"/>
              </a:rPr>
              <a:t> </a:t>
            </a:r>
            <a:endParaRPr lang="en-US" sz="8800" b="1" dirty="0">
              <a:solidFill>
                <a:srgbClr val="009900"/>
              </a:solidFill>
              <a:latin typeface="Minion Pro"/>
              <a:cs typeface="Minion Pro"/>
            </a:endParaRPr>
          </a:p>
          <a:p>
            <a:pPr>
              <a:lnSpc>
                <a:spcPct val="75000"/>
              </a:lnSpc>
              <a:defRPr/>
            </a:pPr>
            <a:r>
              <a:rPr lang="el-GR" sz="8800" b="1" dirty="0">
                <a:solidFill>
                  <a:srgbClr val="009900"/>
                </a:solidFill>
                <a:latin typeface="Minion Pro"/>
                <a:cs typeface="Minion Pro"/>
              </a:rPr>
              <a:t>δ</a:t>
            </a:r>
            <a:r>
              <a:rPr lang="en-US" sz="8800" b="1" dirty="0">
                <a:solidFill>
                  <a:srgbClr val="009900"/>
                </a:solidFill>
                <a:latin typeface="Minion Pro"/>
                <a:cs typeface="Minion Pro"/>
              </a:rPr>
              <a:t> </a:t>
            </a:r>
            <a:endParaRPr lang="en-US" sz="8800" b="1" dirty="0">
              <a:solidFill>
                <a:srgbClr val="009900"/>
              </a:solidFill>
              <a:latin typeface="Minion Pro"/>
              <a:cs typeface="Minion Pro"/>
            </a:endParaRPr>
          </a:p>
          <a:p>
            <a:pPr>
              <a:lnSpc>
                <a:spcPct val="75000"/>
              </a:lnSpc>
              <a:defRPr/>
            </a:pPr>
            <a:r>
              <a:rPr lang="el-GR" sz="8800" b="1" dirty="0">
                <a:solidFill>
                  <a:srgbClr val="009900"/>
                </a:solidFill>
                <a:latin typeface="Minion Pro"/>
                <a:cs typeface="Minion Pro"/>
              </a:rPr>
              <a:t>ζ</a:t>
            </a:r>
            <a:r>
              <a:rPr lang="en-US" sz="8800" b="1" dirty="0">
                <a:solidFill>
                  <a:srgbClr val="009900"/>
                </a:solidFill>
                <a:latin typeface="Minion Pro"/>
                <a:cs typeface="Minion Pro"/>
              </a:rPr>
              <a:t> </a:t>
            </a:r>
            <a:endParaRPr lang="en-US" sz="8800" b="1" dirty="0">
              <a:solidFill>
                <a:srgbClr val="009900"/>
              </a:solidFill>
              <a:latin typeface="Minion Pro"/>
              <a:cs typeface="Minion Pro"/>
            </a:endParaRPr>
          </a:p>
          <a:p>
            <a:pPr>
              <a:lnSpc>
                <a:spcPct val="75000"/>
              </a:lnSpc>
              <a:defRPr/>
            </a:pPr>
            <a:r>
              <a:rPr lang="el-GR" sz="8800" b="1" dirty="0">
                <a:solidFill>
                  <a:srgbClr val="009900"/>
                </a:solidFill>
                <a:latin typeface="Minion Pro"/>
                <a:cs typeface="Minion Pro"/>
              </a:rPr>
              <a:t>θ</a:t>
            </a:r>
            <a:endParaRPr lang="en-US" sz="8800" b="1" dirty="0">
              <a:solidFill>
                <a:srgbClr val="009900"/>
              </a:solidFill>
              <a:latin typeface="Minion Pro"/>
              <a:cs typeface="Minion Pro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570288" y="1851025"/>
            <a:ext cx="800100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8800" b="1" dirty="0">
                <a:solidFill>
                  <a:srgbClr val="FF3300"/>
                </a:solidFill>
                <a:latin typeface="Minion Pro"/>
                <a:cs typeface="Minion Pro"/>
              </a:rPr>
              <a:t>σ</a:t>
            </a:r>
            <a:endParaRPr lang="en-US" sz="8800" b="1" dirty="0">
              <a:solidFill>
                <a:srgbClr val="FF3300"/>
              </a:solidFill>
              <a:latin typeface="Minion Pro"/>
              <a:cs typeface="Minion Pro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551113" y="2066925"/>
            <a:ext cx="746125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500" dirty="0">
                <a:cs typeface="+mn-cs"/>
              </a:rPr>
              <a:t>+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4643438" y="2066925"/>
            <a:ext cx="746125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500" dirty="0">
                <a:cs typeface="+mn-cs"/>
              </a:rPr>
              <a:t>=</a:t>
            </a:r>
          </a:p>
        </p:txBody>
      </p:sp>
      <p:sp>
        <p:nvSpPr>
          <p:cNvPr id="28677" name="TextBox 1"/>
          <p:cNvSpPr txBox="1">
            <a:spLocks noChangeArrowheads="1"/>
          </p:cNvSpPr>
          <p:nvPr/>
        </p:nvSpPr>
        <p:spPr bwMode="auto">
          <a:xfrm>
            <a:off x="1042988" y="268288"/>
            <a:ext cx="19415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Linguales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580063" y="1851025"/>
            <a:ext cx="800100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8800" b="1" dirty="0">
                <a:solidFill>
                  <a:srgbClr val="FF3300"/>
                </a:solidFill>
                <a:latin typeface="Minion Pro"/>
                <a:cs typeface="Minion Pro"/>
              </a:rPr>
              <a:t>σ</a:t>
            </a:r>
            <a:endParaRPr lang="en-US" sz="8800" b="1" dirty="0">
              <a:solidFill>
                <a:srgbClr val="FF3300"/>
              </a:solidFill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1645411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2301479"/>
            <a:ext cx="9144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5400">
                <a:cs typeface="+mn-cs"/>
              </a:rPr>
              <a:t>AAI 2P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1329929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6000" dirty="0">
                <a:latin typeface="Bwgrkn"/>
                <a:cs typeface="Bwgrkn"/>
              </a:rPr>
              <a:t>hvgra,yate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2301479"/>
            <a:ext cx="9144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5400">
                <a:cs typeface="+mn-cs"/>
              </a:rPr>
              <a:t>PAI 2P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1329929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6000" dirty="0">
                <a:latin typeface="Bwgrkn"/>
                <a:cs typeface="Bwgrkn"/>
              </a:rPr>
              <a:t>evsqi,ete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2950369"/>
            <a:ext cx="9144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5400">
                <a:cs typeface="+mn-cs"/>
              </a:rPr>
              <a:t>PAImp. 2P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/>
      <p:bldP spid="2150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2301479"/>
            <a:ext cx="9144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5400">
                <a:cs typeface="+mn-cs"/>
              </a:rPr>
              <a:t>IM/DI 2S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1329929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6000">
                <a:latin typeface="Bwgrkn"/>
                <a:cs typeface="Bwgrkn"/>
              </a:rPr>
              <a:t>avpekri,nou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2301479"/>
            <a:ext cx="9144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5400">
                <a:cs typeface="+mn-cs"/>
              </a:rPr>
              <a:t>IM/DI 1S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1329929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6000" dirty="0">
                <a:latin typeface="Bwgrkn"/>
                <a:cs typeface="Bwgrkn"/>
              </a:rPr>
              <a:t>evduna,mhn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2301479"/>
            <a:ext cx="9144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5400" dirty="0" smtClean="0">
                <a:cs typeface="+mn-cs"/>
              </a:rPr>
              <a:t>PA</a:t>
            </a:r>
            <a:r>
              <a:rPr lang="el-GR" sz="5400" dirty="0" smtClean="0">
                <a:cs typeface="+mn-cs"/>
              </a:rPr>
              <a:t>Μ</a:t>
            </a:r>
            <a:r>
              <a:rPr lang="es-PE" sz="5400" dirty="0" smtClean="0">
                <a:cs typeface="+mn-cs"/>
              </a:rPr>
              <a:t>3S</a:t>
            </a:r>
            <a:endParaRPr lang="es-PE" sz="5400" dirty="0">
              <a:cs typeface="+mn-cs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1329929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6000">
                <a:latin typeface="Bwgrkn"/>
                <a:cs typeface="Bwgrkn"/>
              </a:rPr>
              <a:t>balle,tw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50825" y="2409825"/>
            <a:ext cx="871378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5400">
                <a:cs typeface="+mn-cs"/>
              </a:rPr>
              <a:t>AAI 1S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763713" y="1383507"/>
            <a:ext cx="547211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6000" dirty="0">
                <a:latin typeface="Bwgrkn"/>
                <a:cs typeface="Bwgrkn"/>
              </a:rPr>
              <a:t>hvrxa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250825" y="2409825"/>
            <a:ext cx="871378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5400">
                <a:cs typeface="+mn-cs"/>
              </a:rPr>
              <a:t>PAI 1S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763713" y="1383507"/>
            <a:ext cx="547211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6000" dirty="0">
                <a:latin typeface="Bwgrkn"/>
                <a:cs typeface="Bwgrkn"/>
              </a:rPr>
              <a:t>lu,w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79389" y="3327797"/>
            <a:ext cx="878522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5400">
                <a:cs typeface="+mn-cs"/>
              </a:rPr>
              <a:t>PAS 1S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/>
      <p:bldP spid="4096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0" y="2301479"/>
            <a:ext cx="9144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5400">
                <a:cs typeface="+mn-cs"/>
              </a:rPr>
              <a:t>PM/PS 3P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1329929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6000" dirty="0">
                <a:latin typeface="Bwgrkn"/>
                <a:cs typeface="Bwgrkn"/>
              </a:rPr>
              <a:t>bapti,zwntai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0" y="2301479"/>
            <a:ext cx="9144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5400">
                <a:cs typeface="+mn-cs"/>
              </a:rPr>
              <a:t>AAS 2P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0" y="1329929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6000" dirty="0">
                <a:latin typeface="Bwgrkn"/>
                <a:cs typeface="Bwgrkn"/>
              </a:rPr>
              <a:t>grayhte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2301479"/>
            <a:ext cx="9144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5400">
                <a:cs typeface="+mn-cs"/>
              </a:rPr>
              <a:t>PAI 3P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0" y="1329929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6000" dirty="0">
                <a:latin typeface="Bwgrkn"/>
                <a:cs typeface="Bwgrkn"/>
              </a:rPr>
              <a:t>le,gousin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398838" y="627063"/>
            <a:ext cx="812800" cy="421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defRPr/>
            </a:pPr>
            <a:r>
              <a:rPr lang="el-GR" sz="8800" b="1" dirty="0">
                <a:solidFill>
                  <a:srgbClr val="009900"/>
                </a:solidFill>
                <a:latin typeface="Minion Pro"/>
                <a:cs typeface="Minion Pro"/>
              </a:rPr>
              <a:t>λ</a:t>
            </a:r>
            <a:r>
              <a:rPr lang="en-US" sz="8800" b="1" dirty="0">
                <a:solidFill>
                  <a:srgbClr val="009900"/>
                </a:solidFill>
                <a:latin typeface="Minion Pro"/>
                <a:cs typeface="Minion Pro"/>
              </a:rPr>
              <a:t> </a:t>
            </a:r>
          </a:p>
          <a:p>
            <a:pPr>
              <a:lnSpc>
                <a:spcPct val="75000"/>
              </a:lnSpc>
              <a:defRPr/>
            </a:pPr>
            <a:r>
              <a:rPr lang="el-GR" sz="8800" b="1" dirty="0">
                <a:solidFill>
                  <a:srgbClr val="009900"/>
                </a:solidFill>
                <a:latin typeface="Minion Pro"/>
                <a:cs typeface="Minion Pro"/>
              </a:rPr>
              <a:t>μ</a:t>
            </a:r>
            <a:r>
              <a:rPr lang="en-US" sz="8800" b="1" dirty="0">
                <a:solidFill>
                  <a:srgbClr val="009900"/>
                </a:solidFill>
                <a:latin typeface="Minion Pro"/>
                <a:cs typeface="Minion Pro"/>
              </a:rPr>
              <a:t> </a:t>
            </a:r>
          </a:p>
          <a:p>
            <a:pPr>
              <a:lnSpc>
                <a:spcPct val="75000"/>
              </a:lnSpc>
              <a:defRPr/>
            </a:pPr>
            <a:r>
              <a:rPr lang="el-GR" sz="8800" b="1" dirty="0">
                <a:solidFill>
                  <a:srgbClr val="009900"/>
                </a:solidFill>
                <a:latin typeface="Minion Pro"/>
                <a:cs typeface="Minion Pro"/>
              </a:rPr>
              <a:t>ν</a:t>
            </a:r>
            <a:r>
              <a:rPr lang="en-US" sz="8800" b="1" dirty="0">
                <a:solidFill>
                  <a:srgbClr val="009900"/>
                </a:solidFill>
                <a:latin typeface="Minion Pro"/>
                <a:cs typeface="Minion Pro"/>
              </a:rPr>
              <a:t> </a:t>
            </a:r>
          </a:p>
          <a:p>
            <a:pPr>
              <a:lnSpc>
                <a:spcPct val="75000"/>
              </a:lnSpc>
              <a:defRPr/>
            </a:pPr>
            <a:r>
              <a:rPr lang="el-GR" sz="8800" b="1" dirty="0">
                <a:solidFill>
                  <a:srgbClr val="009900"/>
                </a:solidFill>
                <a:latin typeface="Minion Pro"/>
                <a:cs typeface="Minion Pro"/>
              </a:rPr>
              <a:t>ρ</a:t>
            </a:r>
            <a:endParaRPr lang="en-US" sz="8800" b="1" dirty="0">
              <a:solidFill>
                <a:srgbClr val="009900"/>
              </a:solidFill>
              <a:latin typeface="Minion Pro"/>
              <a:cs typeface="Minion Pro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503863" y="1708150"/>
            <a:ext cx="800100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8800" b="1" dirty="0">
                <a:solidFill>
                  <a:srgbClr val="FF3300"/>
                </a:solidFill>
                <a:latin typeface="Minion Pro"/>
                <a:cs typeface="Minion Pro"/>
              </a:rPr>
              <a:t>σ</a:t>
            </a:r>
            <a:endParaRPr lang="en-US" sz="8800" b="1" dirty="0">
              <a:solidFill>
                <a:srgbClr val="FF3300"/>
              </a:solidFill>
              <a:latin typeface="Minion Pro"/>
              <a:cs typeface="Minion Pro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4484688" y="1924050"/>
            <a:ext cx="746125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500" dirty="0">
                <a:cs typeface="+mn-cs"/>
              </a:rPr>
              <a:t>+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6577013" y="1924050"/>
            <a:ext cx="746125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500" dirty="0">
                <a:cs typeface="+mn-cs"/>
              </a:rPr>
              <a:t>=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7596188" y="627063"/>
            <a:ext cx="812800" cy="421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defRPr/>
            </a:pPr>
            <a:r>
              <a:rPr lang="el-GR" sz="8800" b="1" dirty="0">
                <a:solidFill>
                  <a:srgbClr val="009900"/>
                </a:solidFill>
                <a:latin typeface="Minion Pro"/>
                <a:cs typeface="Minion Pro"/>
              </a:rPr>
              <a:t>λ</a:t>
            </a:r>
            <a:r>
              <a:rPr lang="en-US" sz="8800" b="1" dirty="0">
                <a:solidFill>
                  <a:srgbClr val="009900"/>
                </a:solidFill>
                <a:latin typeface="Minion Pro"/>
                <a:cs typeface="Minion Pro"/>
              </a:rPr>
              <a:t> </a:t>
            </a:r>
          </a:p>
          <a:p>
            <a:pPr>
              <a:lnSpc>
                <a:spcPct val="75000"/>
              </a:lnSpc>
              <a:defRPr/>
            </a:pPr>
            <a:r>
              <a:rPr lang="el-GR" sz="8800" b="1" dirty="0">
                <a:solidFill>
                  <a:srgbClr val="009900"/>
                </a:solidFill>
                <a:latin typeface="Minion Pro"/>
                <a:cs typeface="Minion Pro"/>
              </a:rPr>
              <a:t>μ</a:t>
            </a:r>
            <a:r>
              <a:rPr lang="en-US" sz="8800" b="1" dirty="0">
                <a:solidFill>
                  <a:srgbClr val="009900"/>
                </a:solidFill>
                <a:latin typeface="Minion Pro"/>
                <a:cs typeface="Minion Pro"/>
              </a:rPr>
              <a:t> </a:t>
            </a:r>
          </a:p>
          <a:p>
            <a:pPr>
              <a:lnSpc>
                <a:spcPct val="75000"/>
              </a:lnSpc>
              <a:defRPr/>
            </a:pPr>
            <a:r>
              <a:rPr lang="el-GR" sz="8800" b="1" dirty="0">
                <a:solidFill>
                  <a:srgbClr val="009900"/>
                </a:solidFill>
                <a:latin typeface="Minion Pro"/>
                <a:cs typeface="Minion Pro"/>
              </a:rPr>
              <a:t>ν</a:t>
            </a:r>
            <a:r>
              <a:rPr lang="en-US" sz="8800" b="1" dirty="0">
                <a:solidFill>
                  <a:srgbClr val="009900"/>
                </a:solidFill>
                <a:latin typeface="Minion Pro"/>
                <a:cs typeface="Minion Pro"/>
              </a:rPr>
              <a:t> </a:t>
            </a:r>
          </a:p>
          <a:p>
            <a:pPr>
              <a:lnSpc>
                <a:spcPct val="75000"/>
              </a:lnSpc>
              <a:defRPr/>
            </a:pPr>
            <a:r>
              <a:rPr lang="el-GR" sz="8800" b="1" dirty="0">
                <a:solidFill>
                  <a:srgbClr val="009900"/>
                </a:solidFill>
                <a:latin typeface="Minion Pro"/>
                <a:cs typeface="Minion Pro"/>
              </a:rPr>
              <a:t>ρ</a:t>
            </a:r>
            <a:endParaRPr lang="en-US" sz="8800" b="1" dirty="0">
              <a:solidFill>
                <a:srgbClr val="009900"/>
              </a:solidFill>
              <a:latin typeface="Minion Pro"/>
              <a:cs typeface="Minion Pro"/>
            </a:endParaRPr>
          </a:p>
        </p:txBody>
      </p:sp>
      <p:sp>
        <p:nvSpPr>
          <p:cNvPr id="8" name="Text Box 404"/>
          <p:cNvSpPr txBox="1">
            <a:spLocks noChangeArrowheads="1"/>
          </p:cNvSpPr>
          <p:nvPr/>
        </p:nvSpPr>
        <p:spPr bwMode="auto">
          <a:xfrm rot="17495120">
            <a:off x="-2391987" y="2097326"/>
            <a:ext cx="7788805" cy="883672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s-ES_tradnl" sz="4000" b="1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latin typeface="Minion Pro"/>
                <a:cs typeface="Minion Pro"/>
              </a:rPr>
              <a:t>verbos l</a:t>
            </a:r>
            <a:r>
              <a:rPr lang="el-GR" sz="4000" b="1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latin typeface="Minion Pro"/>
                <a:cs typeface="Minion Pro"/>
              </a:rPr>
              <a:t>í</a:t>
            </a:r>
            <a:r>
              <a:rPr lang="es-ES_tradnl" sz="4000" b="1" dirty="0" err="1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latin typeface="Minion Pro"/>
                <a:cs typeface="Minion Pro"/>
              </a:rPr>
              <a:t>quido</a:t>
            </a:r>
            <a:r>
              <a:rPr lang="es-ES_tradnl" sz="4000" b="1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latin typeface="Minion Pro"/>
                <a:cs typeface="Minion Pro"/>
              </a:rPr>
              <a:t>-nasales</a:t>
            </a:r>
          </a:p>
        </p:txBody>
      </p:sp>
    </p:spTree>
    <p:extLst>
      <p:ext uri="{BB962C8B-B14F-4D97-AF65-F5344CB8AC3E}">
        <p14:creationId xmlns:p14="http://schemas.microsoft.com/office/powerpoint/2010/main" val="3403091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2301479"/>
            <a:ext cx="9144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5400">
                <a:cs typeface="+mn-cs"/>
              </a:rPr>
              <a:t>PM/DI 2S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1329929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6000" dirty="0">
                <a:latin typeface="Bwgrkn"/>
                <a:cs typeface="Bwgrkn"/>
              </a:rPr>
              <a:t>poreu,h|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0" y="3057525"/>
            <a:ext cx="9144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5400">
                <a:cs typeface="+mn-cs"/>
              </a:rPr>
              <a:t>PM/DS 2S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/>
      <p:bldP spid="2867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2301479"/>
            <a:ext cx="9144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5400">
                <a:cs typeface="+mn-cs"/>
              </a:rPr>
              <a:t>IAI 1S/3P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1329929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6000" dirty="0">
                <a:latin typeface="Bwgrkn"/>
                <a:cs typeface="Bwgrkn"/>
              </a:rPr>
              <a:t>h;kouon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2301479"/>
            <a:ext cx="9144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5400">
                <a:cs typeface="+mn-cs"/>
              </a:rPr>
              <a:t>AAI 3P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1329929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s-PE"/>
            </a:defPPr>
            <a:lvl1pPr algn="ctr">
              <a:spcBef>
                <a:spcPct val="50000"/>
              </a:spcBef>
              <a:defRPr sz="6000">
                <a:latin typeface="Bwgrkn"/>
                <a:cs typeface="Bwgrkn"/>
              </a:defRPr>
            </a:lvl1pPr>
          </a:lstStyle>
          <a:p>
            <a:r>
              <a:rPr lang="es-PE" dirty="0"/>
              <a:t>e</a:t>
            </a:r>
            <a:r>
              <a:rPr lang="en-US" dirty="0"/>
              <a:t>;</a:t>
            </a:r>
            <a:r>
              <a:rPr lang="es-PE" dirty="0"/>
              <a:t>sw|san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2787254"/>
            <a:ext cx="9144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5400">
                <a:cs typeface="+mn-cs"/>
              </a:rPr>
              <a:t>PAS 3S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1059582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s-PE"/>
            </a:defPPr>
            <a:lvl1pPr algn="ctr">
              <a:spcBef>
                <a:spcPct val="50000"/>
              </a:spcBef>
              <a:defRPr sz="6000">
                <a:latin typeface="Bwgrkn"/>
                <a:cs typeface="Bwgrkn"/>
              </a:defRPr>
            </a:lvl1pPr>
          </a:lstStyle>
          <a:p>
            <a:r>
              <a:rPr lang="es-PE" dirty="0"/>
              <a:t>avkou,h|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0" y="3651647"/>
            <a:ext cx="9144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5400">
                <a:cs typeface="+mn-cs"/>
              </a:rPr>
              <a:t>PM/PS 2S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0" y="1977629"/>
            <a:ext cx="9144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5400">
                <a:cs typeface="+mn-cs"/>
              </a:rPr>
              <a:t>PM/PI 2S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/>
      <p:bldP spid="31748" grpId="0"/>
      <p:bldP spid="3174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2301479"/>
            <a:ext cx="9144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5400">
                <a:cs typeface="+mn-cs"/>
              </a:rPr>
              <a:t>PAN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0" y="1329929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s-PE"/>
            </a:defPPr>
            <a:lvl1pPr algn="ctr">
              <a:spcBef>
                <a:spcPct val="50000"/>
              </a:spcBef>
              <a:defRPr sz="6000">
                <a:latin typeface="Bwgrkn"/>
                <a:cs typeface="Bwgrkn"/>
              </a:defRPr>
            </a:lvl1pPr>
          </a:lstStyle>
          <a:p>
            <a:r>
              <a:rPr lang="es-PE" dirty="0"/>
              <a:t>le,gein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0" y="2301479"/>
            <a:ext cx="9144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5400">
                <a:cs typeface="+mn-cs"/>
              </a:rPr>
              <a:t>PM/DImp. 3P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1329929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s-PE"/>
            </a:defPPr>
            <a:lvl1pPr algn="ctr">
              <a:spcBef>
                <a:spcPct val="50000"/>
              </a:spcBef>
              <a:defRPr sz="6000">
                <a:latin typeface="Bwgrkn"/>
                <a:cs typeface="Bwgrkn"/>
              </a:defRPr>
            </a:lvl1pPr>
          </a:lstStyle>
          <a:p>
            <a:r>
              <a:rPr lang="es-PE" dirty="0"/>
              <a:t>fobe,sqwsan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2301479"/>
            <a:ext cx="9144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5400">
                <a:cs typeface="+mn-cs"/>
              </a:rPr>
              <a:t>AAI 1P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0" y="1329929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s-PE"/>
            </a:defPPr>
            <a:lvl1pPr algn="ctr">
              <a:spcBef>
                <a:spcPct val="50000"/>
              </a:spcBef>
              <a:defRPr sz="6000">
                <a:latin typeface="Bwgrkn"/>
                <a:cs typeface="Bwgrkn"/>
              </a:defRPr>
            </a:lvl1pPr>
          </a:lstStyle>
          <a:p>
            <a:r>
              <a:rPr lang="es-PE" dirty="0"/>
              <a:t>evkri,namen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0" y="2301479"/>
            <a:ext cx="9144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5400">
                <a:cs typeface="+mn-cs"/>
              </a:rPr>
              <a:t>PM/PImp. 2S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1329929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s-PE"/>
            </a:defPPr>
            <a:lvl1pPr algn="ctr">
              <a:spcBef>
                <a:spcPct val="50000"/>
              </a:spcBef>
              <a:defRPr sz="6000">
                <a:latin typeface="Bwgrkn"/>
                <a:cs typeface="Bwgrkn"/>
              </a:defRPr>
            </a:lvl1pPr>
          </a:lstStyle>
          <a:p>
            <a:r>
              <a:rPr lang="es-PE" dirty="0"/>
              <a:t>eu`ri,skou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2301479"/>
            <a:ext cx="9144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5400">
                <a:cs typeface="+mn-cs"/>
              </a:rPr>
              <a:t>PAS 1S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0" y="1329929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s-PE"/>
            </a:defPPr>
            <a:lvl1pPr algn="ctr">
              <a:spcBef>
                <a:spcPct val="50000"/>
              </a:spcBef>
              <a:defRPr sz="6000">
                <a:latin typeface="Bwgrkn"/>
                <a:cs typeface="Bwgrkn"/>
              </a:defRPr>
            </a:lvl1pPr>
          </a:lstStyle>
          <a:p>
            <a:r>
              <a:rPr lang="es-PE" dirty="0"/>
              <a:t>me,llwmai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0" y="2301479"/>
            <a:ext cx="9144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5400">
                <a:cs typeface="+mn-cs"/>
              </a:rPr>
              <a:t>AAN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0" y="1329929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s-PE"/>
            </a:defPPr>
            <a:lvl1pPr algn="ctr">
              <a:spcBef>
                <a:spcPct val="50000"/>
              </a:spcBef>
              <a:defRPr sz="6000">
                <a:latin typeface="Bwgrkn"/>
                <a:cs typeface="Bwgrkn"/>
              </a:defRPr>
            </a:lvl1pPr>
          </a:lstStyle>
          <a:p>
            <a:r>
              <a:rPr lang="es-PE" dirty="0"/>
              <a:t>sw|/sai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15107" y="960279"/>
            <a:ext cx="871378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sz="3200" dirty="0" err="1">
                <a:latin typeface="Minion Pro"/>
                <a:cs typeface="Minion Pro"/>
              </a:rPr>
              <a:t>Jn</a:t>
            </a:r>
            <a:r>
              <a:rPr lang="es-ES" sz="3200" dirty="0">
                <a:latin typeface="Minion Pro"/>
                <a:cs typeface="Minion Pro"/>
              </a:rPr>
              <a:t>. 4:41  </a:t>
            </a:r>
            <a:r>
              <a:rPr lang="el-GR" sz="4000" dirty="0">
                <a:latin typeface="Minion Pro"/>
                <a:cs typeface="Minion Pro"/>
              </a:rPr>
              <a:t>καὶ πολλῷ πλείους </a:t>
            </a:r>
            <a:r>
              <a:rPr lang="el-GR" sz="4000" b="1" dirty="0">
                <a:latin typeface="Minion Pro"/>
                <a:cs typeface="Minion Pro"/>
              </a:rPr>
              <a:t>ἐπίστευσαν</a:t>
            </a:r>
            <a:r>
              <a:rPr lang="el-GR" sz="4000" dirty="0">
                <a:latin typeface="Minion Pro"/>
                <a:cs typeface="Minion Pro"/>
              </a:rPr>
              <a:t> διὰ τὸν λόγον αὐτοῦ</a:t>
            </a:r>
            <a:r>
              <a:rPr lang="el-GR" sz="4000" dirty="0" smtClean="0">
                <a:latin typeface="Minion Pro"/>
                <a:cs typeface="Minion Pro"/>
              </a:rPr>
              <a:t>,</a:t>
            </a:r>
            <a:endParaRPr lang="en-US" sz="4000" dirty="0">
              <a:latin typeface="Minion Pro"/>
              <a:cs typeface="Minion Pro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0" y="2301479"/>
            <a:ext cx="9144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5400">
                <a:cs typeface="+mn-cs"/>
              </a:rPr>
              <a:t>PAImp. 2P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1329929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s-PE"/>
            </a:defPPr>
            <a:lvl1pPr algn="ctr">
              <a:spcBef>
                <a:spcPct val="50000"/>
              </a:spcBef>
              <a:defRPr sz="6000">
                <a:latin typeface="Bwgrkn"/>
                <a:cs typeface="Bwgrkn"/>
              </a:defRPr>
            </a:lvl1pPr>
          </a:lstStyle>
          <a:p>
            <a:r>
              <a:rPr lang="es-PE" dirty="0"/>
              <a:t>di,daske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1329929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s-PE"/>
            </a:defPPr>
            <a:lvl1pPr algn="ctr">
              <a:spcBef>
                <a:spcPct val="50000"/>
              </a:spcBef>
              <a:defRPr sz="6000">
                <a:latin typeface="Bwgrkn"/>
                <a:cs typeface="Bwgrkn"/>
              </a:defRPr>
            </a:lvl1pPr>
          </a:lstStyle>
          <a:p>
            <a:r>
              <a:rPr lang="es-PE" dirty="0"/>
              <a:t>evpoi,hsaj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2301479"/>
            <a:ext cx="9144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5400">
                <a:cs typeface="+mn-cs"/>
              </a:rPr>
              <a:t>AAI 2S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15107" y="960279"/>
            <a:ext cx="871378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sz="3200" dirty="0" err="1">
                <a:latin typeface="Minion Pro"/>
                <a:cs typeface="Minion Pro"/>
              </a:rPr>
              <a:t>Jn</a:t>
            </a:r>
            <a:r>
              <a:rPr lang="es-ES" sz="3200" dirty="0">
                <a:latin typeface="Minion Pro"/>
                <a:cs typeface="Minion Pro"/>
              </a:rPr>
              <a:t>. 4:41  </a:t>
            </a:r>
            <a:r>
              <a:rPr lang="el-GR" sz="4000" dirty="0">
                <a:latin typeface="Minion Pro"/>
                <a:cs typeface="Minion Pro"/>
              </a:rPr>
              <a:t>καὶ πολλῷ πλείους </a:t>
            </a:r>
            <a:r>
              <a:rPr lang="el-GR" sz="4000" b="1" dirty="0">
                <a:latin typeface="Minion Pro"/>
                <a:cs typeface="Minion Pro"/>
              </a:rPr>
              <a:t>ἐπίστευσαν</a:t>
            </a:r>
            <a:r>
              <a:rPr lang="el-GR" sz="4000" dirty="0">
                <a:latin typeface="Minion Pro"/>
                <a:cs typeface="Minion Pro"/>
              </a:rPr>
              <a:t> διὰ τὸν λόγον αὐτοῦ</a:t>
            </a:r>
            <a:r>
              <a:rPr lang="el-GR" sz="4000" dirty="0" smtClean="0">
                <a:latin typeface="Minion Pro"/>
                <a:cs typeface="Minion Pro"/>
              </a:rPr>
              <a:t>,</a:t>
            </a:r>
            <a:endParaRPr lang="en-US" sz="4000" dirty="0">
              <a:latin typeface="Minion Pro"/>
              <a:cs typeface="Minion Pro"/>
            </a:endParaRPr>
          </a:p>
        </p:txBody>
      </p:sp>
      <p:sp>
        <p:nvSpPr>
          <p:cNvPr id="5" name="Text Box 80"/>
          <p:cNvSpPr txBox="1">
            <a:spLocks noChangeArrowheads="1"/>
          </p:cNvSpPr>
          <p:nvPr/>
        </p:nvSpPr>
        <p:spPr bwMode="auto">
          <a:xfrm>
            <a:off x="6053350" y="618822"/>
            <a:ext cx="15113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latin typeface="Minion Pro"/>
                <a:cs typeface="Minion Pro"/>
              </a:rPr>
              <a:t>AAI3P</a:t>
            </a:r>
            <a:endParaRPr lang="es-PE" sz="3200" b="1" dirty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3311779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15107" y="960279"/>
            <a:ext cx="871378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sz="3200" dirty="0" err="1">
                <a:latin typeface="Minion Pro"/>
                <a:cs typeface="Minion Pro"/>
              </a:rPr>
              <a:t>Jn</a:t>
            </a:r>
            <a:r>
              <a:rPr lang="es-ES" sz="3200" dirty="0">
                <a:latin typeface="Minion Pro"/>
                <a:cs typeface="Minion Pro"/>
              </a:rPr>
              <a:t>. 4:41  </a:t>
            </a:r>
            <a:r>
              <a:rPr lang="el-GR" sz="4000" dirty="0">
                <a:latin typeface="Minion Pro"/>
                <a:cs typeface="Minion Pro"/>
              </a:rPr>
              <a:t>καὶ πολλῷ πλείους </a:t>
            </a:r>
            <a:r>
              <a:rPr lang="el-GR" sz="4000" b="1" dirty="0">
                <a:latin typeface="Minion Pro"/>
                <a:cs typeface="Minion Pro"/>
              </a:rPr>
              <a:t>ἐπίστευσαν</a:t>
            </a:r>
            <a:r>
              <a:rPr lang="el-GR" sz="4000" dirty="0">
                <a:latin typeface="Minion Pro"/>
                <a:cs typeface="Minion Pro"/>
              </a:rPr>
              <a:t> διὰ τὸν λόγον αὐτοῦ</a:t>
            </a:r>
            <a:r>
              <a:rPr lang="el-GR" sz="4000" dirty="0" smtClean="0">
                <a:latin typeface="Minion Pro"/>
                <a:cs typeface="Minion Pro"/>
              </a:rPr>
              <a:t>,</a:t>
            </a:r>
            <a:endParaRPr lang="en-US" sz="4000" dirty="0">
              <a:latin typeface="Minion Pro"/>
              <a:cs typeface="Minion Pro"/>
            </a:endParaRPr>
          </a:p>
        </p:txBody>
      </p:sp>
      <p:sp>
        <p:nvSpPr>
          <p:cNvPr id="5" name="Text Box 80"/>
          <p:cNvSpPr txBox="1">
            <a:spLocks noChangeArrowheads="1"/>
          </p:cNvSpPr>
          <p:nvPr/>
        </p:nvSpPr>
        <p:spPr bwMode="auto">
          <a:xfrm>
            <a:off x="6053350" y="618822"/>
            <a:ext cx="15113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latin typeface="Minion Pro"/>
                <a:cs typeface="Minion Pro"/>
              </a:rPr>
              <a:t>AAI3P</a:t>
            </a:r>
            <a:endParaRPr lang="es-PE" sz="3200" b="1" dirty="0">
              <a:latin typeface="Minion Pro"/>
              <a:cs typeface="Minion Pro"/>
            </a:endParaRPr>
          </a:p>
        </p:txBody>
      </p:sp>
      <p:sp>
        <p:nvSpPr>
          <p:cNvPr id="6" name="Text Box 79"/>
          <p:cNvSpPr txBox="1">
            <a:spLocks noChangeArrowheads="1"/>
          </p:cNvSpPr>
          <p:nvPr/>
        </p:nvSpPr>
        <p:spPr bwMode="auto">
          <a:xfrm>
            <a:off x="395536" y="2355726"/>
            <a:ext cx="83534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sz="4000" dirty="0">
                <a:latin typeface="Minion Pro"/>
                <a:cs typeface="Minion Pro"/>
              </a:rPr>
              <a:t>“y muchos más </a:t>
            </a:r>
            <a:r>
              <a:rPr lang="es-MX" sz="4000" b="1" dirty="0">
                <a:latin typeface="Minion Pro"/>
                <a:cs typeface="Minion Pro"/>
              </a:rPr>
              <a:t>creyeron</a:t>
            </a:r>
            <a:r>
              <a:rPr lang="es-MX" sz="4000" dirty="0">
                <a:latin typeface="Minion Pro"/>
                <a:cs typeface="Minion Pro"/>
              </a:rPr>
              <a:t> por causa de </a:t>
            </a:r>
            <a:r>
              <a:rPr lang="es-MX" sz="4000" dirty="0" smtClean="0">
                <a:latin typeface="Minion Pro"/>
                <a:cs typeface="Minion Pro"/>
              </a:rPr>
              <a:t/>
            </a:r>
            <a:br>
              <a:rPr lang="es-MX" sz="4000" dirty="0" smtClean="0">
                <a:latin typeface="Minion Pro"/>
                <a:cs typeface="Minion Pro"/>
              </a:rPr>
            </a:br>
            <a:r>
              <a:rPr lang="es-MX" sz="4000" dirty="0" smtClean="0">
                <a:latin typeface="Minion Pro"/>
                <a:cs typeface="Minion Pro"/>
              </a:rPr>
              <a:t>la </a:t>
            </a:r>
            <a:r>
              <a:rPr lang="es-MX" sz="4000" dirty="0">
                <a:latin typeface="Minion Pro"/>
                <a:cs typeface="Minion Pro"/>
              </a:rPr>
              <a:t>palabra de él”</a:t>
            </a:r>
            <a:endParaRPr lang="es-PE" sz="4000" dirty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1291687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</TotalTime>
  <Words>2382</Words>
  <Application>Microsoft Macintosh PowerPoint</Application>
  <PresentationFormat>On-screen Show (16:9)</PresentationFormat>
  <Paragraphs>837</Paragraphs>
  <Slides>71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73" baseType="lpstr"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OWNERCOMP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OWNERCOMP</dc:creator>
  <cp:lastModifiedBy>Jonathan &amp; Angela Stone</cp:lastModifiedBy>
  <cp:revision>39</cp:revision>
  <dcterms:created xsi:type="dcterms:W3CDTF">2006-06-11T18:04:45Z</dcterms:created>
  <dcterms:modified xsi:type="dcterms:W3CDTF">2014-06-11T14:11:45Z</dcterms:modified>
</cp:coreProperties>
</file>